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4" r:id="rId2"/>
  </p:sldMasterIdLst>
  <p:notesMasterIdLst>
    <p:notesMasterId r:id="rId30"/>
  </p:notesMasterIdLst>
  <p:handoutMasterIdLst>
    <p:handoutMasterId r:id="rId31"/>
  </p:handoutMasterIdLst>
  <p:sldIdLst>
    <p:sldId id="491" r:id="rId3"/>
    <p:sldId id="498" r:id="rId4"/>
    <p:sldId id="496" r:id="rId5"/>
    <p:sldId id="517" r:id="rId6"/>
    <p:sldId id="501" r:id="rId7"/>
    <p:sldId id="503" r:id="rId8"/>
    <p:sldId id="500" r:id="rId9"/>
    <p:sldId id="502" r:id="rId10"/>
    <p:sldId id="507" r:id="rId11"/>
    <p:sldId id="504" r:id="rId12"/>
    <p:sldId id="505" r:id="rId13"/>
    <p:sldId id="506" r:id="rId14"/>
    <p:sldId id="508" r:id="rId15"/>
    <p:sldId id="519" r:id="rId16"/>
    <p:sldId id="509" r:id="rId17"/>
    <p:sldId id="510" r:id="rId18"/>
    <p:sldId id="511" r:id="rId19"/>
    <p:sldId id="512" r:id="rId20"/>
    <p:sldId id="520" r:id="rId21"/>
    <p:sldId id="516" r:id="rId22"/>
    <p:sldId id="513" r:id="rId23"/>
    <p:sldId id="515" r:id="rId24"/>
    <p:sldId id="514" r:id="rId25"/>
    <p:sldId id="495" r:id="rId26"/>
    <p:sldId id="518" r:id="rId27"/>
    <p:sldId id="494" r:id="rId28"/>
    <p:sldId id="488" r:id="rId29"/>
  </p:sldIdLst>
  <p:sldSz cx="9144000" cy="6858000" type="screen4x3"/>
  <p:notesSz cx="6735763" cy="9866313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18B3993-CF1E-40AB-AF00-7A78753F1895}">
          <p14:sldIdLst>
            <p14:sldId id="491"/>
            <p14:sldId id="498"/>
            <p14:sldId id="496"/>
            <p14:sldId id="517"/>
            <p14:sldId id="501"/>
            <p14:sldId id="503"/>
            <p14:sldId id="500"/>
            <p14:sldId id="502"/>
            <p14:sldId id="507"/>
          </p14:sldIdLst>
        </p14:section>
        <p14:section name="Sección sin título" id="{EAFFC95F-FD5D-4FB4-A305-9F116C7A33D2}">
          <p14:sldIdLst>
            <p14:sldId id="504"/>
            <p14:sldId id="505"/>
            <p14:sldId id="506"/>
            <p14:sldId id="508"/>
            <p14:sldId id="519"/>
            <p14:sldId id="509"/>
            <p14:sldId id="510"/>
            <p14:sldId id="511"/>
            <p14:sldId id="512"/>
            <p14:sldId id="520"/>
            <p14:sldId id="516"/>
            <p14:sldId id="513"/>
            <p14:sldId id="515"/>
            <p14:sldId id="514"/>
            <p14:sldId id="495"/>
            <p14:sldId id="518"/>
            <p14:sldId id="494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B9B"/>
    <a:srgbClr val="BED600"/>
    <a:srgbClr val="768600"/>
    <a:srgbClr val="BED800"/>
    <a:srgbClr val="F88818"/>
    <a:srgbClr val="000000"/>
    <a:srgbClr val="4E5800"/>
    <a:srgbClr val="B1A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87715" autoAdjust="0"/>
  </p:normalViewPr>
  <p:slideViewPr>
    <p:cSldViewPr>
      <p:cViewPr varScale="1">
        <p:scale>
          <a:sx n="100" d="100"/>
          <a:sy n="100" d="100"/>
        </p:scale>
        <p:origin x="8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957F1-AC10-46F6-A87F-5C604EF749B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8908D52-BD25-457C-BAFC-7C2C89E24379}">
      <dgm:prSet phldrT="[Texto]" custT="1"/>
      <dgm:spPr>
        <a:solidFill>
          <a:srgbClr val="BED600"/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1ª Lectura PE-CON</a:t>
          </a:r>
        </a:p>
      </dgm:t>
    </dgm:pt>
    <dgm:pt modelId="{3542ABE5-B2F8-42C8-989D-D7CA99B90558}" type="parTrans" cxnId="{E3C7E79E-EBE9-4BD5-9334-54DF66D130B2}">
      <dgm:prSet/>
      <dgm:spPr/>
      <dgm:t>
        <a:bodyPr/>
        <a:lstStyle/>
        <a:p>
          <a:endParaRPr lang="es-ES"/>
        </a:p>
      </dgm:t>
    </dgm:pt>
    <dgm:pt modelId="{61920A11-A5C3-4474-B9DA-951DCE3036D1}" type="sibTrans" cxnId="{E3C7E79E-EBE9-4BD5-9334-54DF66D130B2}">
      <dgm:prSet/>
      <dgm:spPr/>
      <dgm:t>
        <a:bodyPr/>
        <a:lstStyle/>
        <a:p>
          <a:endParaRPr lang="es-ES"/>
        </a:p>
      </dgm:t>
    </dgm:pt>
    <dgm:pt modelId="{14CD0B94-42D2-4008-9E98-6FB65B2677FC}">
      <dgm:prSet phldrT="[Texto]" custT="1"/>
      <dgm:spPr>
        <a:solidFill>
          <a:srgbClr val="BED600"/>
        </a:solidFill>
      </dgm:spPr>
      <dgm:t>
        <a:bodyPr/>
        <a:lstStyle/>
        <a:p>
          <a:r>
            <a:rPr lang="es-ES" sz="1600" b="1" dirty="0">
              <a:solidFill>
                <a:schemeClr val="tx2"/>
              </a:solidFill>
            </a:rPr>
            <a:t> </a:t>
          </a:r>
          <a:r>
            <a:rPr lang="es-ES" sz="1800" b="1" dirty="0">
              <a:solidFill>
                <a:schemeClr val="tx2"/>
              </a:solidFill>
            </a:rPr>
            <a:t>MAY 19 </a:t>
          </a:r>
        </a:p>
        <a:p>
          <a:r>
            <a:rPr lang="es-ES" sz="1600" b="1" dirty="0">
              <a:solidFill>
                <a:schemeClr val="tx2"/>
              </a:solidFill>
            </a:rPr>
            <a:t>Comicios PE </a:t>
          </a:r>
        </a:p>
        <a:p>
          <a:endParaRPr lang="es-ES" sz="1600" b="1" dirty="0">
            <a:solidFill>
              <a:schemeClr val="tx2"/>
            </a:solidFill>
          </a:endParaRPr>
        </a:p>
      </dgm:t>
    </dgm:pt>
    <dgm:pt modelId="{8E3239C3-CF30-4786-AB60-1A51F61DA65B}" type="parTrans" cxnId="{2FBFE570-2E57-4C2B-9CEE-EF9C6BF19B06}">
      <dgm:prSet/>
      <dgm:spPr/>
      <dgm:t>
        <a:bodyPr/>
        <a:lstStyle/>
        <a:p>
          <a:endParaRPr lang="es-ES"/>
        </a:p>
      </dgm:t>
    </dgm:pt>
    <dgm:pt modelId="{8ECFDED5-3AC9-4B31-B28E-F55F4F3D3606}" type="sibTrans" cxnId="{2FBFE570-2E57-4C2B-9CEE-EF9C6BF19B06}">
      <dgm:prSet/>
      <dgm:spPr/>
      <dgm:t>
        <a:bodyPr/>
        <a:lstStyle/>
        <a:p>
          <a:endParaRPr lang="es-ES"/>
        </a:p>
      </dgm:t>
    </dgm:pt>
    <dgm:pt modelId="{5A296577-304D-44E2-9174-32F156B082CF}">
      <dgm:prSet phldrT="[Texto]" custT="1"/>
      <dgm:spPr>
        <a:solidFill>
          <a:srgbClr val="BED600"/>
        </a:solidFill>
      </dgm:spPr>
      <dgm:t>
        <a:bodyPr/>
        <a:lstStyle/>
        <a:p>
          <a:r>
            <a:rPr lang="es-ES" sz="1800" b="1" dirty="0">
              <a:solidFill>
                <a:srgbClr val="C00000"/>
              </a:solidFill>
            </a:rPr>
            <a:t>PAC se decidirá con otra CE y PE</a:t>
          </a:r>
        </a:p>
      </dgm:t>
    </dgm:pt>
    <dgm:pt modelId="{C433DBD3-1F42-4EEF-BA47-9F6D0764183F}" type="parTrans" cxnId="{9A3FF89D-DAE8-47B4-A8AA-06C10EB3E25B}">
      <dgm:prSet/>
      <dgm:spPr/>
      <dgm:t>
        <a:bodyPr/>
        <a:lstStyle/>
        <a:p>
          <a:endParaRPr lang="es-ES"/>
        </a:p>
      </dgm:t>
    </dgm:pt>
    <dgm:pt modelId="{18585F36-A05F-428D-B2F4-01E447FB52FA}" type="sibTrans" cxnId="{9A3FF89D-DAE8-47B4-A8AA-06C10EB3E25B}">
      <dgm:prSet/>
      <dgm:spPr/>
      <dgm:t>
        <a:bodyPr/>
        <a:lstStyle/>
        <a:p>
          <a:endParaRPr lang="es-ES"/>
        </a:p>
      </dgm:t>
    </dgm:pt>
    <dgm:pt modelId="{9EEED31D-C064-4962-984D-32FA3C0836E7}">
      <dgm:prSet phldrT="[Texto]" custT="1"/>
      <dgm:spPr>
        <a:solidFill>
          <a:srgbClr val="BED600"/>
        </a:solidFill>
      </dgm:spPr>
      <dgm:t>
        <a:bodyPr/>
        <a:lstStyle/>
        <a:p>
          <a:r>
            <a:rPr lang="es-ES" sz="1600" b="1" dirty="0">
              <a:solidFill>
                <a:schemeClr val="tx2"/>
              </a:solidFill>
            </a:rPr>
            <a:t>2/JUN/18</a:t>
          </a:r>
        </a:p>
        <a:p>
          <a:r>
            <a:rPr lang="es-ES" sz="1400" b="1" dirty="0">
              <a:solidFill>
                <a:schemeClr val="tx2"/>
              </a:solidFill>
            </a:rPr>
            <a:t>Propuestas PAC</a:t>
          </a:r>
        </a:p>
      </dgm:t>
    </dgm:pt>
    <dgm:pt modelId="{C74B03A0-5CF7-4F01-8F51-B3BBF05C78F8}" type="parTrans" cxnId="{AAAA3947-0BEA-47DE-8E7C-CB9315C2F11A}">
      <dgm:prSet/>
      <dgm:spPr/>
      <dgm:t>
        <a:bodyPr/>
        <a:lstStyle/>
        <a:p>
          <a:endParaRPr lang="es-ES"/>
        </a:p>
      </dgm:t>
    </dgm:pt>
    <dgm:pt modelId="{C66E1772-3475-46DC-AB6F-7B8E282DE2BA}" type="sibTrans" cxnId="{AAAA3947-0BEA-47DE-8E7C-CB9315C2F11A}">
      <dgm:prSet/>
      <dgm:spPr/>
      <dgm:t>
        <a:bodyPr/>
        <a:lstStyle/>
        <a:p>
          <a:endParaRPr lang="es-ES"/>
        </a:p>
      </dgm:t>
    </dgm:pt>
    <dgm:pt modelId="{4A1E67A3-4AA0-4A31-A2C6-245F662548AC}">
      <dgm:prSet phldrT="[Texto]" custT="1"/>
      <dgm:spPr>
        <a:solidFill>
          <a:srgbClr val="BED600"/>
        </a:solidFill>
      </dgm:spPr>
      <dgm:t>
        <a:bodyPr/>
        <a:lstStyle/>
        <a:p>
          <a:r>
            <a:rPr lang="es-ES" sz="1400" b="1" dirty="0">
              <a:solidFill>
                <a:schemeClr val="tx2"/>
              </a:solidFill>
            </a:rPr>
            <a:t> </a:t>
          </a:r>
        </a:p>
        <a:p>
          <a:r>
            <a:rPr lang="es-ES" sz="1400" b="1" dirty="0">
              <a:solidFill>
                <a:schemeClr val="tx2"/>
              </a:solidFill>
            </a:rPr>
            <a:t>SEP-NOV</a:t>
          </a:r>
        </a:p>
        <a:p>
          <a:r>
            <a:rPr lang="es-ES" sz="1400" b="1" dirty="0">
              <a:solidFill>
                <a:schemeClr val="tx2"/>
              </a:solidFill>
            </a:rPr>
            <a:t>Informes PE</a:t>
          </a:r>
        </a:p>
        <a:p>
          <a:r>
            <a:rPr lang="es-ES" sz="1400" b="1" dirty="0">
              <a:solidFill>
                <a:schemeClr val="tx2"/>
              </a:solidFill>
            </a:rPr>
            <a:t>NEG. CON</a:t>
          </a:r>
        </a:p>
      </dgm:t>
    </dgm:pt>
    <dgm:pt modelId="{AA700DCA-9672-405F-A2B7-E51CC7CAAA84}" type="parTrans" cxnId="{DF589E89-531B-4333-9DB9-B29619D84247}">
      <dgm:prSet/>
      <dgm:spPr/>
      <dgm:t>
        <a:bodyPr/>
        <a:lstStyle/>
        <a:p>
          <a:endParaRPr lang="es-ES"/>
        </a:p>
      </dgm:t>
    </dgm:pt>
    <dgm:pt modelId="{C13642E9-1B42-4616-9A56-4E3A27B52452}" type="sibTrans" cxnId="{DF589E89-531B-4333-9DB9-B29619D84247}">
      <dgm:prSet/>
      <dgm:spPr/>
      <dgm:t>
        <a:bodyPr/>
        <a:lstStyle/>
        <a:p>
          <a:endParaRPr lang="es-ES"/>
        </a:p>
      </dgm:t>
    </dgm:pt>
    <dgm:pt modelId="{3998573A-9ECD-42B7-BDE9-81F16090B393}">
      <dgm:prSet phldrT="[Texto]" custT="1"/>
      <dgm:spPr>
        <a:solidFill>
          <a:srgbClr val="BED600"/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MAY 19</a:t>
          </a:r>
        </a:p>
        <a:p>
          <a:r>
            <a:rPr lang="es-ES" sz="1800" b="1" dirty="0">
              <a:solidFill>
                <a:schemeClr val="tx2"/>
              </a:solidFill>
            </a:rPr>
            <a:t>Acuerdo MFP</a:t>
          </a:r>
        </a:p>
      </dgm:t>
    </dgm:pt>
    <dgm:pt modelId="{0A30DE8B-21C6-4985-8B8B-24AE7D60EA87}" type="parTrans" cxnId="{3A21758F-B149-46D5-A411-C6B69DBE9DEF}">
      <dgm:prSet/>
      <dgm:spPr/>
      <dgm:t>
        <a:bodyPr/>
        <a:lstStyle/>
        <a:p>
          <a:endParaRPr lang="es-ES"/>
        </a:p>
      </dgm:t>
    </dgm:pt>
    <dgm:pt modelId="{38FD6F0D-7D4D-4164-A74C-3195CD93F4C3}" type="sibTrans" cxnId="{3A21758F-B149-46D5-A411-C6B69DBE9DEF}">
      <dgm:prSet/>
      <dgm:spPr/>
      <dgm:t>
        <a:bodyPr/>
        <a:lstStyle/>
        <a:p>
          <a:endParaRPr lang="es-ES"/>
        </a:p>
      </dgm:t>
    </dgm:pt>
    <dgm:pt modelId="{CA47EF00-2DA4-416B-BB62-06A4173B3040}" type="pres">
      <dgm:prSet presAssocID="{218957F1-AC10-46F6-A87F-5C604EF749BB}" presName="CompostProcess" presStyleCnt="0">
        <dgm:presLayoutVars>
          <dgm:dir/>
          <dgm:resizeHandles val="exact"/>
        </dgm:presLayoutVars>
      </dgm:prSet>
      <dgm:spPr/>
    </dgm:pt>
    <dgm:pt modelId="{D32DDD07-403E-4B65-ADE9-8A908FA15063}" type="pres">
      <dgm:prSet presAssocID="{218957F1-AC10-46F6-A87F-5C604EF749BB}" presName="arrow" presStyleLbl="bgShp" presStyleIdx="0" presStyleCnt="1"/>
      <dgm:spPr/>
    </dgm:pt>
    <dgm:pt modelId="{237EBF24-B3BB-41FB-B1B7-00015A5DECA7}" type="pres">
      <dgm:prSet presAssocID="{218957F1-AC10-46F6-A87F-5C604EF749BB}" presName="linearProcess" presStyleCnt="0"/>
      <dgm:spPr/>
    </dgm:pt>
    <dgm:pt modelId="{D449030C-404E-408C-8123-CB42D13ECF44}" type="pres">
      <dgm:prSet presAssocID="{9EEED31D-C064-4962-984D-32FA3C0836E7}" presName="textNode" presStyleLbl="node1" presStyleIdx="0" presStyleCnt="6">
        <dgm:presLayoutVars>
          <dgm:bulletEnabled val="1"/>
        </dgm:presLayoutVars>
      </dgm:prSet>
      <dgm:spPr/>
    </dgm:pt>
    <dgm:pt modelId="{2309174F-96C1-45DB-AA6E-9B2C5E199B06}" type="pres">
      <dgm:prSet presAssocID="{C66E1772-3475-46DC-AB6F-7B8E282DE2BA}" presName="sibTrans" presStyleCnt="0"/>
      <dgm:spPr/>
    </dgm:pt>
    <dgm:pt modelId="{4F1DC41E-1225-45D0-83EC-88E45094B338}" type="pres">
      <dgm:prSet presAssocID="{4A1E67A3-4AA0-4A31-A2C6-245F662548AC}" presName="textNode" presStyleLbl="node1" presStyleIdx="1" presStyleCnt="6">
        <dgm:presLayoutVars>
          <dgm:bulletEnabled val="1"/>
        </dgm:presLayoutVars>
      </dgm:prSet>
      <dgm:spPr/>
    </dgm:pt>
    <dgm:pt modelId="{1F541906-DEC5-4EB5-AE95-3404F66917BB}" type="pres">
      <dgm:prSet presAssocID="{C13642E9-1B42-4616-9A56-4E3A27B52452}" presName="sibTrans" presStyleCnt="0"/>
      <dgm:spPr/>
    </dgm:pt>
    <dgm:pt modelId="{AE8262E0-4442-4189-810D-E09D0CE73380}" type="pres">
      <dgm:prSet presAssocID="{78908D52-BD25-457C-BAFC-7C2C89E24379}" presName="textNode" presStyleLbl="node1" presStyleIdx="2" presStyleCnt="6">
        <dgm:presLayoutVars>
          <dgm:bulletEnabled val="1"/>
        </dgm:presLayoutVars>
      </dgm:prSet>
      <dgm:spPr/>
    </dgm:pt>
    <dgm:pt modelId="{007CF1DD-B490-4B77-B08E-B064D3A5236B}" type="pres">
      <dgm:prSet presAssocID="{61920A11-A5C3-4474-B9DA-951DCE3036D1}" presName="sibTrans" presStyleCnt="0"/>
      <dgm:spPr/>
    </dgm:pt>
    <dgm:pt modelId="{8F06B4BD-4D4D-48E2-928B-5CB4F5E485F8}" type="pres">
      <dgm:prSet presAssocID="{3998573A-9ECD-42B7-BDE9-81F16090B393}" presName="textNode" presStyleLbl="node1" presStyleIdx="3" presStyleCnt="6">
        <dgm:presLayoutVars>
          <dgm:bulletEnabled val="1"/>
        </dgm:presLayoutVars>
      </dgm:prSet>
      <dgm:spPr/>
    </dgm:pt>
    <dgm:pt modelId="{43DD01AC-7733-47AD-95B0-C74BBD3BD87B}" type="pres">
      <dgm:prSet presAssocID="{38FD6F0D-7D4D-4164-A74C-3195CD93F4C3}" presName="sibTrans" presStyleCnt="0"/>
      <dgm:spPr/>
    </dgm:pt>
    <dgm:pt modelId="{A5BC9818-767B-441D-A36A-3B5886F65B41}" type="pres">
      <dgm:prSet presAssocID="{14CD0B94-42D2-4008-9E98-6FB65B2677FC}" presName="textNode" presStyleLbl="node1" presStyleIdx="4" presStyleCnt="6">
        <dgm:presLayoutVars>
          <dgm:bulletEnabled val="1"/>
        </dgm:presLayoutVars>
      </dgm:prSet>
      <dgm:spPr/>
    </dgm:pt>
    <dgm:pt modelId="{F85F2F78-1E8A-4820-8494-D2E6BAE7252B}" type="pres">
      <dgm:prSet presAssocID="{8ECFDED5-3AC9-4B31-B28E-F55F4F3D3606}" presName="sibTrans" presStyleCnt="0"/>
      <dgm:spPr/>
    </dgm:pt>
    <dgm:pt modelId="{E9CCC4BE-515A-41A9-B3EF-FAC8CFB90887}" type="pres">
      <dgm:prSet presAssocID="{5A296577-304D-44E2-9174-32F156B082C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7CB7DE2A-8132-4A03-987A-332EDD5B6571}" type="presOf" srcId="{9EEED31D-C064-4962-984D-32FA3C0836E7}" destId="{D449030C-404E-408C-8123-CB42D13ECF44}" srcOrd="0" destOrd="0" presId="urn:microsoft.com/office/officeart/2005/8/layout/hProcess9"/>
    <dgm:cxn modelId="{AAAA3947-0BEA-47DE-8E7C-CB9315C2F11A}" srcId="{218957F1-AC10-46F6-A87F-5C604EF749BB}" destId="{9EEED31D-C064-4962-984D-32FA3C0836E7}" srcOrd="0" destOrd="0" parTransId="{C74B03A0-5CF7-4F01-8F51-B3BBF05C78F8}" sibTransId="{C66E1772-3475-46DC-AB6F-7B8E282DE2BA}"/>
    <dgm:cxn modelId="{2FBFE570-2E57-4C2B-9CEE-EF9C6BF19B06}" srcId="{218957F1-AC10-46F6-A87F-5C604EF749BB}" destId="{14CD0B94-42D2-4008-9E98-6FB65B2677FC}" srcOrd="4" destOrd="0" parTransId="{8E3239C3-CF30-4786-AB60-1A51F61DA65B}" sibTransId="{8ECFDED5-3AC9-4B31-B28E-F55F4F3D3606}"/>
    <dgm:cxn modelId="{DF589E89-531B-4333-9DB9-B29619D84247}" srcId="{218957F1-AC10-46F6-A87F-5C604EF749BB}" destId="{4A1E67A3-4AA0-4A31-A2C6-245F662548AC}" srcOrd="1" destOrd="0" parTransId="{AA700DCA-9672-405F-A2B7-E51CC7CAAA84}" sibTransId="{C13642E9-1B42-4616-9A56-4E3A27B52452}"/>
    <dgm:cxn modelId="{3A21758F-B149-46D5-A411-C6B69DBE9DEF}" srcId="{218957F1-AC10-46F6-A87F-5C604EF749BB}" destId="{3998573A-9ECD-42B7-BDE9-81F16090B393}" srcOrd="3" destOrd="0" parTransId="{0A30DE8B-21C6-4985-8B8B-24AE7D60EA87}" sibTransId="{38FD6F0D-7D4D-4164-A74C-3195CD93F4C3}"/>
    <dgm:cxn modelId="{7382A192-9B7B-44A4-937F-678FC7A6DC78}" type="presOf" srcId="{14CD0B94-42D2-4008-9E98-6FB65B2677FC}" destId="{A5BC9818-767B-441D-A36A-3B5886F65B41}" srcOrd="0" destOrd="0" presId="urn:microsoft.com/office/officeart/2005/8/layout/hProcess9"/>
    <dgm:cxn modelId="{3B8FB795-CE92-4B88-9E0E-D23F3FBB77D8}" type="presOf" srcId="{4A1E67A3-4AA0-4A31-A2C6-245F662548AC}" destId="{4F1DC41E-1225-45D0-83EC-88E45094B338}" srcOrd="0" destOrd="0" presId="urn:microsoft.com/office/officeart/2005/8/layout/hProcess9"/>
    <dgm:cxn modelId="{1C3AC998-2892-4957-BC30-268CC5223A07}" type="presOf" srcId="{3998573A-9ECD-42B7-BDE9-81F16090B393}" destId="{8F06B4BD-4D4D-48E2-928B-5CB4F5E485F8}" srcOrd="0" destOrd="0" presId="urn:microsoft.com/office/officeart/2005/8/layout/hProcess9"/>
    <dgm:cxn modelId="{9A3FF89D-DAE8-47B4-A8AA-06C10EB3E25B}" srcId="{218957F1-AC10-46F6-A87F-5C604EF749BB}" destId="{5A296577-304D-44E2-9174-32F156B082CF}" srcOrd="5" destOrd="0" parTransId="{C433DBD3-1F42-4EEF-BA47-9F6D0764183F}" sibTransId="{18585F36-A05F-428D-B2F4-01E447FB52FA}"/>
    <dgm:cxn modelId="{E3C7E79E-EBE9-4BD5-9334-54DF66D130B2}" srcId="{218957F1-AC10-46F6-A87F-5C604EF749BB}" destId="{78908D52-BD25-457C-BAFC-7C2C89E24379}" srcOrd="2" destOrd="0" parTransId="{3542ABE5-B2F8-42C8-989D-D7CA99B90558}" sibTransId="{61920A11-A5C3-4474-B9DA-951DCE3036D1}"/>
    <dgm:cxn modelId="{FD7A43B7-762A-4D2E-910E-FE877F17C5A6}" type="presOf" srcId="{5A296577-304D-44E2-9174-32F156B082CF}" destId="{E9CCC4BE-515A-41A9-B3EF-FAC8CFB90887}" srcOrd="0" destOrd="0" presId="urn:microsoft.com/office/officeart/2005/8/layout/hProcess9"/>
    <dgm:cxn modelId="{ADA2A5BA-6DC8-4941-A044-767C2729C5F0}" type="presOf" srcId="{78908D52-BD25-457C-BAFC-7C2C89E24379}" destId="{AE8262E0-4442-4189-810D-E09D0CE73380}" srcOrd="0" destOrd="0" presId="urn:microsoft.com/office/officeart/2005/8/layout/hProcess9"/>
    <dgm:cxn modelId="{DB1EA3E8-061A-43DC-B881-AA6BB8E90A39}" type="presOf" srcId="{218957F1-AC10-46F6-A87F-5C604EF749BB}" destId="{CA47EF00-2DA4-416B-BB62-06A4173B3040}" srcOrd="0" destOrd="0" presId="urn:microsoft.com/office/officeart/2005/8/layout/hProcess9"/>
    <dgm:cxn modelId="{ED964775-FC5F-4E77-AAB4-6A3DFFF37A3A}" type="presParOf" srcId="{CA47EF00-2DA4-416B-BB62-06A4173B3040}" destId="{D32DDD07-403E-4B65-ADE9-8A908FA15063}" srcOrd="0" destOrd="0" presId="urn:microsoft.com/office/officeart/2005/8/layout/hProcess9"/>
    <dgm:cxn modelId="{C6DD9108-06A8-490E-921B-4478464E3918}" type="presParOf" srcId="{CA47EF00-2DA4-416B-BB62-06A4173B3040}" destId="{237EBF24-B3BB-41FB-B1B7-00015A5DECA7}" srcOrd="1" destOrd="0" presId="urn:microsoft.com/office/officeart/2005/8/layout/hProcess9"/>
    <dgm:cxn modelId="{4458A85A-D397-4B17-BF61-3FA451B9E59F}" type="presParOf" srcId="{237EBF24-B3BB-41FB-B1B7-00015A5DECA7}" destId="{D449030C-404E-408C-8123-CB42D13ECF44}" srcOrd="0" destOrd="0" presId="urn:microsoft.com/office/officeart/2005/8/layout/hProcess9"/>
    <dgm:cxn modelId="{0EA14F1F-D156-43B5-90DD-D72FED728574}" type="presParOf" srcId="{237EBF24-B3BB-41FB-B1B7-00015A5DECA7}" destId="{2309174F-96C1-45DB-AA6E-9B2C5E199B06}" srcOrd="1" destOrd="0" presId="urn:microsoft.com/office/officeart/2005/8/layout/hProcess9"/>
    <dgm:cxn modelId="{51568AE6-EA71-4B02-907E-B5688B2B9837}" type="presParOf" srcId="{237EBF24-B3BB-41FB-B1B7-00015A5DECA7}" destId="{4F1DC41E-1225-45D0-83EC-88E45094B338}" srcOrd="2" destOrd="0" presId="urn:microsoft.com/office/officeart/2005/8/layout/hProcess9"/>
    <dgm:cxn modelId="{B9287295-B50B-4967-B3AD-20B522DA0DEA}" type="presParOf" srcId="{237EBF24-B3BB-41FB-B1B7-00015A5DECA7}" destId="{1F541906-DEC5-4EB5-AE95-3404F66917BB}" srcOrd="3" destOrd="0" presId="urn:microsoft.com/office/officeart/2005/8/layout/hProcess9"/>
    <dgm:cxn modelId="{7347C989-F6F4-4F44-BFEB-5AF06F660657}" type="presParOf" srcId="{237EBF24-B3BB-41FB-B1B7-00015A5DECA7}" destId="{AE8262E0-4442-4189-810D-E09D0CE73380}" srcOrd="4" destOrd="0" presId="urn:microsoft.com/office/officeart/2005/8/layout/hProcess9"/>
    <dgm:cxn modelId="{CEFEA895-2B36-4481-83BE-28925DD6AFB6}" type="presParOf" srcId="{237EBF24-B3BB-41FB-B1B7-00015A5DECA7}" destId="{007CF1DD-B490-4B77-B08E-B064D3A5236B}" srcOrd="5" destOrd="0" presId="urn:microsoft.com/office/officeart/2005/8/layout/hProcess9"/>
    <dgm:cxn modelId="{1C1461AB-3084-4817-A231-EE789F52F055}" type="presParOf" srcId="{237EBF24-B3BB-41FB-B1B7-00015A5DECA7}" destId="{8F06B4BD-4D4D-48E2-928B-5CB4F5E485F8}" srcOrd="6" destOrd="0" presId="urn:microsoft.com/office/officeart/2005/8/layout/hProcess9"/>
    <dgm:cxn modelId="{BD27F1CB-D3B1-4F29-AF6F-421DCAD7568A}" type="presParOf" srcId="{237EBF24-B3BB-41FB-B1B7-00015A5DECA7}" destId="{43DD01AC-7733-47AD-95B0-C74BBD3BD87B}" srcOrd="7" destOrd="0" presId="urn:microsoft.com/office/officeart/2005/8/layout/hProcess9"/>
    <dgm:cxn modelId="{02EABCFA-D995-45B2-B291-8B51B2A887EC}" type="presParOf" srcId="{237EBF24-B3BB-41FB-B1B7-00015A5DECA7}" destId="{A5BC9818-767B-441D-A36A-3B5886F65B41}" srcOrd="8" destOrd="0" presId="urn:microsoft.com/office/officeart/2005/8/layout/hProcess9"/>
    <dgm:cxn modelId="{4CB2A782-30DA-44F2-90CD-C273E4EE745B}" type="presParOf" srcId="{237EBF24-B3BB-41FB-B1B7-00015A5DECA7}" destId="{F85F2F78-1E8A-4820-8494-D2E6BAE7252B}" srcOrd="9" destOrd="0" presId="urn:microsoft.com/office/officeart/2005/8/layout/hProcess9"/>
    <dgm:cxn modelId="{C339FBD0-053B-4C83-BC15-9B9CF994392F}" type="presParOf" srcId="{237EBF24-B3BB-41FB-B1B7-00015A5DECA7}" destId="{E9CCC4BE-515A-41A9-B3EF-FAC8CFB9088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DDD07-403E-4B65-ADE9-8A908FA15063}">
      <dsp:nvSpPr>
        <dsp:cNvPr id="0" name=""/>
        <dsp:cNvSpPr/>
      </dsp:nvSpPr>
      <dsp:spPr>
        <a:xfrm>
          <a:off x="653472" y="0"/>
          <a:ext cx="7406022" cy="45522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9030C-404E-408C-8123-CB42D13ECF44}">
      <dsp:nvSpPr>
        <dsp:cNvPr id="0" name=""/>
        <dsp:cNvSpPr/>
      </dsp:nvSpPr>
      <dsp:spPr>
        <a:xfrm>
          <a:off x="106" y="1365683"/>
          <a:ext cx="1275037" cy="1820912"/>
        </a:xfrm>
        <a:prstGeom prst="roundRect">
          <a:avLst/>
        </a:prstGeom>
        <a:solidFill>
          <a:srgbClr val="BED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/>
              </a:solidFill>
            </a:rPr>
            <a:t>2/JUN/18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2"/>
              </a:solidFill>
            </a:rPr>
            <a:t>Propuestas PAC</a:t>
          </a:r>
        </a:p>
      </dsp:txBody>
      <dsp:txXfrm>
        <a:off x="62348" y="1427925"/>
        <a:ext cx="1150553" cy="1696428"/>
      </dsp:txXfrm>
    </dsp:sp>
    <dsp:sp modelId="{4F1DC41E-1225-45D0-83EC-88E45094B338}">
      <dsp:nvSpPr>
        <dsp:cNvPr id="0" name=""/>
        <dsp:cNvSpPr/>
      </dsp:nvSpPr>
      <dsp:spPr>
        <a:xfrm>
          <a:off x="1487649" y="1365683"/>
          <a:ext cx="1275037" cy="1820912"/>
        </a:xfrm>
        <a:prstGeom prst="roundRect">
          <a:avLst/>
        </a:prstGeom>
        <a:solidFill>
          <a:srgbClr val="BED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2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2"/>
              </a:solidFill>
            </a:rPr>
            <a:t>SEP-NOV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2"/>
              </a:solidFill>
            </a:rPr>
            <a:t>Informes PE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2"/>
              </a:solidFill>
            </a:rPr>
            <a:t>NEG. CON</a:t>
          </a:r>
        </a:p>
      </dsp:txBody>
      <dsp:txXfrm>
        <a:off x="1549891" y="1427925"/>
        <a:ext cx="1150553" cy="1696428"/>
      </dsp:txXfrm>
    </dsp:sp>
    <dsp:sp modelId="{AE8262E0-4442-4189-810D-E09D0CE73380}">
      <dsp:nvSpPr>
        <dsp:cNvPr id="0" name=""/>
        <dsp:cNvSpPr/>
      </dsp:nvSpPr>
      <dsp:spPr>
        <a:xfrm>
          <a:off x="2975193" y="1365683"/>
          <a:ext cx="1275037" cy="1820912"/>
        </a:xfrm>
        <a:prstGeom prst="roundRect">
          <a:avLst/>
        </a:prstGeom>
        <a:solidFill>
          <a:srgbClr val="BED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1ª Lectura PE-CON</a:t>
          </a:r>
        </a:p>
      </dsp:txBody>
      <dsp:txXfrm>
        <a:off x="3037435" y="1427925"/>
        <a:ext cx="1150553" cy="1696428"/>
      </dsp:txXfrm>
    </dsp:sp>
    <dsp:sp modelId="{8F06B4BD-4D4D-48E2-928B-5CB4F5E485F8}">
      <dsp:nvSpPr>
        <dsp:cNvPr id="0" name=""/>
        <dsp:cNvSpPr/>
      </dsp:nvSpPr>
      <dsp:spPr>
        <a:xfrm>
          <a:off x="4462737" y="1365683"/>
          <a:ext cx="1275037" cy="1820912"/>
        </a:xfrm>
        <a:prstGeom prst="roundRect">
          <a:avLst/>
        </a:prstGeom>
        <a:solidFill>
          <a:srgbClr val="BED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MAY 19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Acuerdo MFP</a:t>
          </a:r>
        </a:p>
      </dsp:txBody>
      <dsp:txXfrm>
        <a:off x="4524979" y="1427925"/>
        <a:ext cx="1150553" cy="1696428"/>
      </dsp:txXfrm>
    </dsp:sp>
    <dsp:sp modelId="{A5BC9818-767B-441D-A36A-3B5886F65B41}">
      <dsp:nvSpPr>
        <dsp:cNvPr id="0" name=""/>
        <dsp:cNvSpPr/>
      </dsp:nvSpPr>
      <dsp:spPr>
        <a:xfrm>
          <a:off x="5950280" y="1365683"/>
          <a:ext cx="1275037" cy="1820912"/>
        </a:xfrm>
        <a:prstGeom prst="roundRect">
          <a:avLst/>
        </a:prstGeom>
        <a:solidFill>
          <a:srgbClr val="BED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/>
              </a:solidFill>
            </a:rPr>
            <a:t> </a:t>
          </a:r>
          <a:r>
            <a:rPr lang="es-ES" sz="1800" b="1" kern="1200" dirty="0">
              <a:solidFill>
                <a:schemeClr val="tx2"/>
              </a:solidFill>
            </a:rPr>
            <a:t>MAY 19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/>
              </a:solidFill>
            </a:rPr>
            <a:t>Comicios PE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solidFill>
              <a:schemeClr val="tx2"/>
            </a:solidFill>
          </a:endParaRPr>
        </a:p>
      </dsp:txBody>
      <dsp:txXfrm>
        <a:off x="6012522" y="1427925"/>
        <a:ext cx="1150553" cy="1696428"/>
      </dsp:txXfrm>
    </dsp:sp>
    <dsp:sp modelId="{E9CCC4BE-515A-41A9-B3EF-FAC8CFB90887}">
      <dsp:nvSpPr>
        <dsp:cNvPr id="0" name=""/>
        <dsp:cNvSpPr/>
      </dsp:nvSpPr>
      <dsp:spPr>
        <a:xfrm>
          <a:off x="7437824" y="1365683"/>
          <a:ext cx="1275037" cy="1820912"/>
        </a:xfrm>
        <a:prstGeom prst="roundRect">
          <a:avLst/>
        </a:prstGeom>
        <a:solidFill>
          <a:srgbClr val="BED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C00000"/>
              </a:solidFill>
            </a:rPr>
            <a:t>PAC se decidirá con otra CE y PE</a:t>
          </a:r>
        </a:p>
      </dsp:txBody>
      <dsp:txXfrm>
        <a:off x="7500066" y="1427925"/>
        <a:ext cx="1150553" cy="1696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96C2E92D-1527-43AD-AB6E-4709A4934CD5}" type="datetimeFigureOut">
              <a:rPr lang="es-ES"/>
              <a:pPr>
                <a:defRPr/>
              </a:pPr>
              <a:t>17/07/2018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7825" cy="4937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6350" y="9371013"/>
            <a:ext cx="2917825" cy="4937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DA49D7EB-B073-4AFD-83F3-F95E2C1562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CF892362-F462-4921-BCD7-5388D59D61B8}" type="datetimeFigureOut">
              <a:rPr lang="es-ES"/>
              <a:pPr>
                <a:defRPr/>
              </a:pPr>
              <a:t>17/07/2018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7825" cy="4937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6350" y="9371013"/>
            <a:ext cx="2917825" cy="4937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4D833F4-2066-4813-9468-3E3EC1C309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EA17-FF0D-4091-ADD4-FA64E927CA4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ECF633-708E-4B26-974D-B88D43D86803}" type="slidenum">
              <a:rPr lang="es-E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s-E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31840" y="1484784"/>
            <a:ext cx="5684168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47864" y="3886200"/>
            <a:ext cx="442453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6150" y="1600200"/>
            <a:ext cx="1162050" cy="3886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0" y="1600200"/>
            <a:ext cx="3333750" cy="3886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990600"/>
            <a:ext cx="74676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14148-E2CF-48D6-A3C6-306B23CB883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A35B-B81A-456B-9479-64E1F62D30B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30E1-5ACE-4AB9-B90C-9D9EF50AEFF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D760-5626-4941-B366-4BE8D2C4F2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A704-A2F7-42D5-A8CB-E8CC86D587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0166E-97EF-4824-B1DF-9019847C7A6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2DAC0-3CE2-4B29-B5D1-005272A2EF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B88F-C376-40F7-B0F3-89FC4557C67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D90E7-56D9-477C-AE67-5BF0FA14CCD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676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99592" y="1268760"/>
            <a:ext cx="7467600" cy="4114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3E91-D44F-4F03-AAD9-71F3A278C1D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1300" y="990600"/>
            <a:ext cx="1866900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990600"/>
            <a:ext cx="5448300" cy="5105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D139-2792-4EFB-8C99-031496D6797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990600"/>
            <a:ext cx="74676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7D82C-EC93-4DA5-A510-3E499254611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990600"/>
            <a:ext cx="74676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990600" y="1981200"/>
            <a:ext cx="74676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2262B-8BEA-4593-A883-A86D71FA64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0" y="2286000"/>
            <a:ext cx="22479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10300" y="2286000"/>
            <a:ext cx="22479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17151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1027" name="Picture 3" descr="logon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29400" y="6115050"/>
            <a:ext cx="21796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coarb"/>
          <p:cNvPicPr>
            <a:picLocks noChangeAspect="1" noChangeArrowheads="1"/>
          </p:cNvPicPr>
          <p:nvPr/>
        </p:nvPicPr>
        <p:blipFill>
          <a:blip r:embed="rId15" cstate="print"/>
          <a:srcRect l="50165"/>
          <a:stretch>
            <a:fillRect/>
          </a:stretch>
        </p:blipFill>
        <p:spPr bwMode="auto">
          <a:xfrm>
            <a:off x="0" y="0"/>
            <a:ext cx="28765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971800" y="838200"/>
            <a:ext cx="152400" cy="152400"/>
          </a:xfrm>
          <a:prstGeom prst="ellipse">
            <a:avLst/>
          </a:prstGeom>
          <a:solidFill>
            <a:srgbClr val="A592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338513" y="838200"/>
            <a:ext cx="152400" cy="152400"/>
          </a:xfrm>
          <a:prstGeom prst="ellipse">
            <a:avLst/>
          </a:prstGeom>
          <a:solidFill>
            <a:srgbClr val="D3DD5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705225" y="838200"/>
            <a:ext cx="152400" cy="152400"/>
          </a:xfrm>
          <a:prstGeom prst="ellipse">
            <a:avLst/>
          </a:prstGeom>
          <a:solidFill>
            <a:srgbClr val="C5108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4071938" y="838200"/>
            <a:ext cx="152400" cy="152400"/>
          </a:xfrm>
          <a:prstGeom prst="ellipse">
            <a:avLst/>
          </a:prstGeom>
          <a:solidFill>
            <a:srgbClr val="21994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4438650" y="838200"/>
            <a:ext cx="152400" cy="152400"/>
          </a:xfrm>
          <a:prstGeom prst="ellipse">
            <a:avLst/>
          </a:prstGeom>
          <a:solidFill>
            <a:srgbClr val="7E043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805363" y="838200"/>
            <a:ext cx="152400" cy="152400"/>
          </a:xfrm>
          <a:prstGeom prst="ellipse">
            <a:avLst/>
          </a:prstGeom>
          <a:solidFill>
            <a:srgbClr val="CBCBC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5172075" y="838200"/>
            <a:ext cx="152400" cy="152400"/>
          </a:xfrm>
          <a:prstGeom prst="ellipse">
            <a:avLst/>
          </a:prstGeom>
          <a:solidFill>
            <a:srgbClr val="E2B52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538788" y="838200"/>
            <a:ext cx="152400" cy="152400"/>
          </a:xfrm>
          <a:prstGeom prst="ellipse">
            <a:avLst/>
          </a:prstGeom>
          <a:solidFill>
            <a:srgbClr val="A9005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5905500" y="838200"/>
            <a:ext cx="152400" cy="152400"/>
          </a:xfrm>
          <a:prstGeom prst="ellipse">
            <a:avLst/>
          </a:prstGeom>
          <a:solidFill>
            <a:srgbClr val="AF996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6272213" y="838200"/>
            <a:ext cx="152400" cy="152400"/>
          </a:xfrm>
          <a:prstGeom prst="ellipse">
            <a:avLst/>
          </a:prstGeom>
          <a:solidFill>
            <a:srgbClr val="7C593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638925" y="838200"/>
            <a:ext cx="152400" cy="152400"/>
          </a:xfrm>
          <a:prstGeom prst="ellipse">
            <a:avLst/>
          </a:prstGeom>
          <a:solidFill>
            <a:srgbClr val="7120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7005638" y="838200"/>
            <a:ext cx="152400" cy="152400"/>
          </a:xfrm>
          <a:prstGeom prst="ellipse">
            <a:avLst/>
          </a:prstGeom>
          <a:solidFill>
            <a:srgbClr val="F4E41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7372350" y="838200"/>
            <a:ext cx="152400" cy="152400"/>
          </a:xfrm>
          <a:prstGeom prst="ellipse">
            <a:avLst/>
          </a:prstGeom>
          <a:solidFill>
            <a:srgbClr val="9F243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7739063" y="838200"/>
            <a:ext cx="152400" cy="152400"/>
          </a:xfrm>
          <a:prstGeom prst="ellipse">
            <a:avLst/>
          </a:prstGeom>
          <a:solidFill>
            <a:srgbClr val="BF11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8105775" y="838200"/>
            <a:ext cx="152400" cy="152400"/>
          </a:xfrm>
          <a:prstGeom prst="ellipse">
            <a:avLst/>
          </a:prstGeom>
          <a:solidFill>
            <a:srgbClr val="E2B52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8472488" y="838200"/>
            <a:ext cx="152400" cy="152400"/>
          </a:xfrm>
          <a:prstGeom prst="ellipse">
            <a:avLst/>
          </a:prstGeom>
          <a:solidFill>
            <a:srgbClr val="DEA7C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8839200" y="838200"/>
            <a:ext cx="152400" cy="152400"/>
          </a:xfrm>
          <a:prstGeom prst="ellipse">
            <a:avLst/>
          </a:prstGeom>
          <a:solidFill>
            <a:srgbClr val="C4006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0" y="22860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16002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5656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5656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5656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5656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5656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65656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65656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65656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65656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565656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565656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65656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565656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65656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6565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6565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6565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65656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5888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196975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85A72232-3ECF-4919-8232-434B420975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46087" name="Rectangle 7"/>
          <p:cNvSpPr>
            <a:spLocks noGrp="1"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s-ES" sz="1400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088" name="Rectangle 8"/>
          <p:cNvSpPr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s-ES" sz="1400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089" name="Rectangle 9"/>
          <p:cNvSpPr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2F61575E-3592-4856-8B40-723D1627B5FE}" type="slidenum">
              <a:rPr lang="es-ES_tradnl" sz="1400">
                <a:latin typeface="ＭＳ Ｐゴシック" pitchFamily="48" charset="-128"/>
                <a:ea typeface="ＭＳ Ｐゴシック" pitchFamily="48" charset="-128"/>
              </a:rPr>
              <a:pPr algn="r" eaLnBrk="0" hangingPunct="0">
                <a:defRPr/>
              </a:pPr>
              <a:t>‹Nº›</a:t>
            </a:fld>
            <a:endParaRPr lang="es-ES_tradnl" sz="1400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17151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2059" name="Picture 11" descr="logon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9563" y="6237288"/>
            <a:ext cx="2179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381000" y="6324600"/>
            <a:ext cx="152400" cy="152400"/>
          </a:xfrm>
          <a:prstGeom prst="ellipse">
            <a:avLst/>
          </a:prstGeom>
          <a:solidFill>
            <a:srgbClr val="A592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609600" y="6324600"/>
            <a:ext cx="152400" cy="152400"/>
          </a:xfrm>
          <a:prstGeom prst="ellipse">
            <a:avLst/>
          </a:prstGeom>
          <a:solidFill>
            <a:srgbClr val="D3DD5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838200" y="6324600"/>
            <a:ext cx="152400" cy="152400"/>
          </a:xfrm>
          <a:prstGeom prst="ellipse">
            <a:avLst/>
          </a:prstGeom>
          <a:solidFill>
            <a:srgbClr val="C5108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1066800" y="6324600"/>
            <a:ext cx="152400" cy="152400"/>
          </a:xfrm>
          <a:prstGeom prst="ellipse">
            <a:avLst/>
          </a:prstGeom>
          <a:solidFill>
            <a:srgbClr val="21994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096" name="Oval 16"/>
          <p:cNvSpPr>
            <a:spLocks noChangeArrowheads="1"/>
          </p:cNvSpPr>
          <p:nvPr/>
        </p:nvSpPr>
        <p:spPr bwMode="auto">
          <a:xfrm>
            <a:off x="1295400" y="6324600"/>
            <a:ext cx="152400" cy="152400"/>
          </a:xfrm>
          <a:prstGeom prst="ellipse">
            <a:avLst/>
          </a:prstGeom>
          <a:solidFill>
            <a:srgbClr val="7E043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1524000" y="6324600"/>
            <a:ext cx="152400" cy="152400"/>
          </a:xfrm>
          <a:prstGeom prst="ellipse">
            <a:avLst/>
          </a:prstGeom>
          <a:solidFill>
            <a:srgbClr val="CBCBC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1752600" y="6324600"/>
            <a:ext cx="152400" cy="152400"/>
          </a:xfrm>
          <a:prstGeom prst="ellipse">
            <a:avLst/>
          </a:prstGeom>
          <a:solidFill>
            <a:srgbClr val="E2B52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1981200" y="6324600"/>
            <a:ext cx="152400" cy="152400"/>
          </a:xfrm>
          <a:prstGeom prst="ellipse">
            <a:avLst/>
          </a:prstGeom>
          <a:solidFill>
            <a:srgbClr val="A9005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2209800" y="6324600"/>
            <a:ext cx="152400" cy="152400"/>
          </a:xfrm>
          <a:prstGeom prst="ellipse">
            <a:avLst/>
          </a:prstGeom>
          <a:solidFill>
            <a:srgbClr val="AF996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101" name="Oval 21"/>
          <p:cNvSpPr>
            <a:spLocks noChangeArrowheads="1"/>
          </p:cNvSpPr>
          <p:nvPr/>
        </p:nvSpPr>
        <p:spPr bwMode="auto">
          <a:xfrm>
            <a:off x="2438400" y="6324600"/>
            <a:ext cx="152400" cy="152400"/>
          </a:xfrm>
          <a:prstGeom prst="ellipse">
            <a:avLst/>
          </a:prstGeom>
          <a:solidFill>
            <a:srgbClr val="7C593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2667000" y="6324600"/>
            <a:ext cx="152400" cy="152400"/>
          </a:xfrm>
          <a:prstGeom prst="ellipse">
            <a:avLst/>
          </a:prstGeom>
          <a:solidFill>
            <a:srgbClr val="7120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103" name="Oval 23"/>
          <p:cNvSpPr>
            <a:spLocks noChangeArrowheads="1"/>
          </p:cNvSpPr>
          <p:nvPr/>
        </p:nvSpPr>
        <p:spPr bwMode="auto">
          <a:xfrm>
            <a:off x="2895600" y="6324600"/>
            <a:ext cx="152400" cy="152400"/>
          </a:xfrm>
          <a:prstGeom prst="ellipse">
            <a:avLst/>
          </a:prstGeom>
          <a:solidFill>
            <a:srgbClr val="F4E41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104" name="Oval 24"/>
          <p:cNvSpPr>
            <a:spLocks noChangeArrowheads="1"/>
          </p:cNvSpPr>
          <p:nvPr/>
        </p:nvSpPr>
        <p:spPr bwMode="auto">
          <a:xfrm>
            <a:off x="3124200" y="6324600"/>
            <a:ext cx="152400" cy="152400"/>
          </a:xfrm>
          <a:prstGeom prst="ellipse">
            <a:avLst/>
          </a:prstGeom>
          <a:solidFill>
            <a:srgbClr val="9F243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105" name="Oval 25"/>
          <p:cNvSpPr>
            <a:spLocks noChangeArrowheads="1"/>
          </p:cNvSpPr>
          <p:nvPr/>
        </p:nvSpPr>
        <p:spPr bwMode="auto">
          <a:xfrm>
            <a:off x="3352800" y="6324600"/>
            <a:ext cx="152400" cy="152400"/>
          </a:xfrm>
          <a:prstGeom prst="ellipse">
            <a:avLst/>
          </a:prstGeom>
          <a:solidFill>
            <a:srgbClr val="BF11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106" name="Oval 26"/>
          <p:cNvSpPr>
            <a:spLocks noChangeArrowheads="1"/>
          </p:cNvSpPr>
          <p:nvPr/>
        </p:nvSpPr>
        <p:spPr bwMode="auto">
          <a:xfrm>
            <a:off x="3581400" y="6324600"/>
            <a:ext cx="152400" cy="152400"/>
          </a:xfrm>
          <a:prstGeom prst="ellipse">
            <a:avLst/>
          </a:prstGeom>
          <a:solidFill>
            <a:srgbClr val="E2B52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107" name="Oval 27"/>
          <p:cNvSpPr>
            <a:spLocks noChangeArrowheads="1"/>
          </p:cNvSpPr>
          <p:nvPr/>
        </p:nvSpPr>
        <p:spPr bwMode="auto">
          <a:xfrm>
            <a:off x="3810000" y="6324600"/>
            <a:ext cx="152400" cy="152400"/>
          </a:xfrm>
          <a:prstGeom prst="ellipse">
            <a:avLst/>
          </a:prstGeom>
          <a:solidFill>
            <a:srgbClr val="DEA7C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6108" name="Oval 28"/>
          <p:cNvSpPr>
            <a:spLocks noChangeArrowheads="1"/>
          </p:cNvSpPr>
          <p:nvPr/>
        </p:nvSpPr>
        <p:spPr bwMode="auto">
          <a:xfrm>
            <a:off x="4038600" y="6324600"/>
            <a:ext cx="152400" cy="152400"/>
          </a:xfrm>
          <a:prstGeom prst="ellipse">
            <a:avLst/>
          </a:prstGeom>
          <a:solidFill>
            <a:srgbClr val="C4006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2077" name="Picture 29" descr="locoar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779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757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757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757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757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757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75757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75757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75757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75757"/>
          </a:solidFill>
          <a:latin typeface="Arial" charset="0"/>
          <a:ea typeface="ＭＳ Ｐゴシック" pitchFamily="48" charset="-128"/>
        </a:defRPr>
      </a:lvl9pPr>
    </p:titleStyle>
    <p:bodyStyle>
      <a:lvl1pPr marL="155575" indent="-155575" algn="l" rtl="0" eaLnBrk="0" fontAlgn="base" hangingPunct="0">
        <a:spcBef>
          <a:spcPct val="20000"/>
        </a:spcBef>
        <a:spcAft>
          <a:spcPct val="0"/>
        </a:spcAft>
        <a:buClr>
          <a:srgbClr val="D6EF2C"/>
        </a:buClr>
        <a:buChar char="&gt;"/>
        <a:defRPr sz="1400">
          <a:solidFill>
            <a:srgbClr val="575757"/>
          </a:solidFill>
          <a:latin typeface="+mn-lt"/>
          <a:ea typeface="+mn-ea"/>
          <a:cs typeface="ＭＳ Ｐゴシック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2763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8038" y="4406900"/>
            <a:ext cx="5146675" cy="1362075"/>
          </a:xfrm>
        </p:spPr>
        <p:txBody>
          <a:bodyPr/>
          <a:lstStyle/>
          <a:p>
            <a:pPr algn="r">
              <a:defRPr/>
            </a:pPr>
            <a:r>
              <a:rPr lang="es-ES" sz="2400" dirty="0"/>
              <a:t>  </a:t>
            </a:r>
            <a:r>
              <a:rPr lang="en-GB" sz="1200" i="1" dirty="0">
                <a:solidFill>
                  <a:srgbClr val="C00000"/>
                </a:solidFill>
              </a:rPr>
              <a:t>Madrid 6 de Julio de 2018</a:t>
            </a:r>
            <a:br>
              <a:rPr lang="en-GB" sz="1200" i="1" dirty="0">
                <a:solidFill>
                  <a:srgbClr val="C00000"/>
                </a:solidFill>
              </a:rPr>
            </a:br>
            <a:br>
              <a:rPr lang="en-GB" sz="1200" i="1" dirty="0">
                <a:solidFill>
                  <a:srgbClr val="C00000"/>
                </a:solidFill>
              </a:rPr>
            </a:br>
            <a:endParaRPr lang="es-ES" sz="2400" dirty="0"/>
          </a:p>
        </p:txBody>
      </p:sp>
      <p:sp>
        <p:nvSpPr>
          <p:cNvPr id="9219" name="5 Marcador de texto"/>
          <p:cNvSpPr>
            <a:spLocks noGrp="1"/>
          </p:cNvSpPr>
          <p:nvPr>
            <p:ph type="body" idx="1"/>
          </p:nvPr>
        </p:nvSpPr>
        <p:spPr>
          <a:xfrm>
            <a:off x="3203848" y="1268760"/>
            <a:ext cx="5472608" cy="2808312"/>
          </a:xfrm>
        </p:spPr>
        <p:txBody>
          <a:bodyPr/>
          <a:lstStyle/>
          <a:p>
            <a:pPr algn="r"/>
            <a:endParaRPr lang="en-GB" sz="2800" b="1" dirty="0"/>
          </a:p>
          <a:p>
            <a:pPr algn="r"/>
            <a:endParaRPr lang="en-GB" b="1" dirty="0"/>
          </a:p>
          <a:p>
            <a:pPr algn="r"/>
            <a:endParaRPr lang="en-GB" b="1" dirty="0"/>
          </a:p>
          <a:p>
            <a:pPr algn="r"/>
            <a:endParaRPr lang="en-GB" b="1" dirty="0"/>
          </a:p>
          <a:p>
            <a:pPr algn="r"/>
            <a:endParaRPr lang="en-GB" b="1" dirty="0"/>
          </a:p>
          <a:p>
            <a:pPr algn="r"/>
            <a:endParaRPr lang="en-GB" b="1" dirty="0"/>
          </a:p>
          <a:p>
            <a:pPr algn="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PROPUESTAS PAC</a:t>
            </a:r>
          </a:p>
          <a:p>
            <a:pPr algn="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</a:t>
            </a:r>
          </a:p>
          <a:p>
            <a:pPr algn="r"/>
            <a:endParaRPr lang="en-GB" b="1" dirty="0"/>
          </a:p>
          <a:p>
            <a:pPr algn="r"/>
            <a:endParaRPr lang="en-GB" b="1" dirty="0"/>
          </a:p>
          <a:p>
            <a:pPr algn="r"/>
            <a:endParaRPr lang="en-GB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A61BB8-1C7D-4273-BE2D-7755135E2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261" y="2451100"/>
            <a:ext cx="2977478" cy="30359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5AB51E-2585-496E-A626-A8DF3DE4D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041152"/>
            <a:ext cx="1872208" cy="13732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01684-9DEF-456C-86FE-3A040683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PE-PAC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comunes a todas las intervenciones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95C0A-5495-4779-91B0-05D60CD7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59514" cy="4896544"/>
          </a:xfrm>
        </p:spPr>
        <p:txBody>
          <a:bodyPr>
            <a:normAutofit lnSpcReduction="10000"/>
          </a:bodyPr>
          <a:lstStyle/>
          <a:p>
            <a:r>
              <a:rPr lang="es-E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Respetarán el mercado único y no distorsionarán la competencia</a:t>
            </a:r>
            <a:r>
              <a:rPr lang="es-ES" b="1" dirty="0"/>
              <a:t>. </a:t>
            </a:r>
          </a:p>
          <a:p>
            <a:endParaRPr lang="es-ES" dirty="0"/>
          </a:p>
          <a:p>
            <a:r>
              <a:rPr lang="es-ES" b="1" dirty="0"/>
              <a:t>Ayudas deberán respetar límites acordados en la OMC </a:t>
            </a:r>
            <a:r>
              <a:rPr lang="es-ES" b="1" i="1" dirty="0">
                <a:solidFill>
                  <a:srgbClr val="C00000"/>
                </a:solidFill>
              </a:rPr>
              <a:t>(pagos asociados)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Condicionalidad.</a:t>
            </a:r>
          </a:p>
          <a:p>
            <a:pPr lvl="1"/>
            <a:r>
              <a:rPr lang="es-ES" dirty="0"/>
              <a:t>Clima y medio ambiente.</a:t>
            </a:r>
          </a:p>
          <a:p>
            <a:pPr lvl="1"/>
            <a:r>
              <a:rPr lang="es-ES" dirty="0"/>
              <a:t>Salud pública, sanidad animal o fitosanitaria. </a:t>
            </a:r>
          </a:p>
          <a:p>
            <a:pPr lvl="1"/>
            <a:r>
              <a:rPr lang="es-ES" dirty="0"/>
              <a:t>Bienestar animal. </a:t>
            </a:r>
          </a:p>
          <a:p>
            <a:pPr lvl="1"/>
            <a:r>
              <a:rPr lang="es-ES" dirty="0"/>
              <a:t>BCAM: Incluyen como </a:t>
            </a:r>
            <a:r>
              <a:rPr lang="es-ES" i="1" u="sng" dirty="0">
                <a:solidFill>
                  <a:srgbClr val="C00000"/>
                </a:solidFill>
              </a:rPr>
              <a:t>elemento obligatorio la rotación de cultivos.</a:t>
            </a:r>
          </a:p>
          <a:p>
            <a:pPr lvl="1"/>
            <a:r>
              <a:rPr lang="es-ES" dirty="0">
                <a:solidFill>
                  <a:srgbClr val="000000"/>
                </a:solidFill>
              </a:rPr>
              <a:t>Herramienta de sostenibilidad agraria para nutrientes. (Aportación de datos y gestión). </a:t>
            </a:r>
          </a:p>
          <a:p>
            <a:pPr marL="571500" lvl="1" indent="0">
              <a:buNone/>
            </a:pPr>
            <a:endParaRPr lang="es-ES" b="1" dirty="0">
              <a:solidFill>
                <a:srgbClr val="000000"/>
              </a:solidFill>
            </a:endParaRPr>
          </a:p>
          <a:p>
            <a:r>
              <a:rPr lang="es-ES" b="1" dirty="0"/>
              <a:t>Servicio de Asesoramiento de Explotaciones</a:t>
            </a:r>
          </a:p>
          <a:p>
            <a:pPr lvl="1"/>
            <a:r>
              <a:rPr lang="es-ES" dirty="0"/>
              <a:t>Servicios cubrirán las dimensiones económica, medioambiental o social. </a:t>
            </a:r>
          </a:p>
          <a:p>
            <a:pPr lvl="1"/>
            <a:r>
              <a:rPr lang="es-ES" dirty="0"/>
              <a:t>Proporcionarán información tecnológica y científica actualizada. </a:t>
            </a:r>
          </a:p>
          <a:p>
            <a:pPr lvl="1"/>
            <a:r>
              <a:rPr lang="es-ES" dirty="0"/>
              <a:t>Integrada en AKIS (sistema de conocimiento e innovación agrícola). </a:t>
            </a:r>
          </a:p>
          <a:p>
            <a:pPr lvl="1"/>
            <a:r>
              <a:rPr lang="es-ES" dirty="0"/>
              <a:t>Debe ser imparcial y evitar conflicto de intereses. </a:t>
            </a:r>
          </a:p>
          <a:p>
            <a:pPr lvl="1"/>
            <a:r>
              <a:rPr lang="es-ES" dirty="0"/>
              <a:t>Cubrirán al menos: </a:t>
            </a:r>
          </a:p>
          <a:p>
            <a:pPr lvl="2"/>
            <a:r>
              <a:rPr lang="es-ES" b="1" i="1" dirty="0">
                <a:solidFill>
                  <a:srgbClr val="768600"/>
                </a:solidFill>
              </a:rPr>
              <a:t>Gestión de la explotación; </a:t>
            </a:r>
            <a:r>
              <a:rPr lang="es-ES" b="1" i="1" dirty="0" err="1">
                <a:solidFill>
                  <a:srgbClr val="768600"/>
                </a:solidFill>
              </a:rPr>
              <a:t>Dtvas</a:t>
            </a:r>
            <a:r>
              <a:rPr lang="es-ES" b="1" i="1" dirty="0">
                <a:solidFill>
                  <a:srgbClr val="768600"/>
                </a:solidFill>
              </a:rPr>
              <a:t>. Natura 2.000; Agua y Aves; evitar desarrollo de la resistencia antimicrobiana, gestión de riesgos, AEI; desarrollo de tecnologías digitales. </a:t>
            </a:r>
          </a:p>
        </p:txBody>
      </p:sp>
    </p:spTree>
    <p:extLst>
      <p:ext uri="{BB962C8B-B14F-4D97-AF65-F5344CB8AC3E}">
        <p14:creationId xmlns:p14="http://schemas.microsoft.com/office/powerpoint/2010/main" val="3506306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B998C-12F2-4AD9-B2BC-90E46EE0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Pagos Directos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55A1F9-2F50-4F6A-ACF0-44F2ED3D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896544"/>
          </a:xfrm>
        </p:spPr>
        <p:txBody>
          <a:bodyPr>
            <a:normAutofit fontScale="92500" lnSpcReduction="10000"/>
          </a:bodyPr>
          <a:lstStyle/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Pagos Disociados</a:t>
            </a:r>
            <a:r>
              <a:rPr lang="es-ES" b="1" dirty="0"/>
              <a:t>. </a:t>
            </a:r>
          </a:p>
          <a:p>
            <a:pPr lvl="1"/>
            <a:r>
              <a:rPr lang="es-ES" dirty="0"/>
              <a:t>Ayuda Básica a la Renta para la sostenibilidad</a:t>
            </a:r>
            <a:r>
              <a:rPr lang="es-ES" b="1" dirty="0"/>
              <a:t> (ABRS)</a:t>
            </a:r>
          </a:p>
          <a:p>
            <a:pPr lvl="1"/>
            <a:r>
              <a:rPr lang="es-ES" dirty="0"/>
              <a:t>Ayuda complementaria redistributiva a la renta para la sostenibilidad </a:t>
            </a:r>
            <a:r>
              <a:rPr lang="es-ES" b="1" dirty="0"/>
              <a:t>(ACRS)</a:t>
            </a:r>
          </a:p>
          <a:p>
            <a:pPr lvl="1"/>
            <a:r>
              <a:rPr lang="es-ES" dirty="0"/>
              <a:t>Ayuda complementaria a la renta para jóvenes agricultores </a:t>
            </a:r>
            <a:r>
              <a:rPr lang="es-ES" b="1" dirty="0"/>
              <a:t>(ACJA)</a:t>
            </a:r>
          </a:p>
          <a:p>
            <a:pPr lvl="1"/>
            <a:r>
              <a:rPr lang="es-ES" dirty="0"/>
              <a:t>Regímenes voluntarios para el clima y el medioambiente </a:t>
            </a:r>
            <a:r>
              <a:rPr lang="es-ES" b="1" dirty="0"/>
              <a:t>(Eco-esquema).</a:t>
            </a:r>
          </a:p>
          <a:p>
            <a:pPr marL="571500" lvl="1" indent="0">
              <a:buNone/>
            </a:pPr>
            <a:endParaRPr lang="es-ES" b="1" dirty="0"/>
          </a:p>
          <a:p>
            <a:pPr indent="-285750"/>
            <a:r>
              <a:rPr lang="es-E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Pagos directos Asociados</a:t>
            </a:r>
            <a:r>
              <a:rPr lang="es-ES" b="1" dirty="0"/>
              <a:t>:</a:t>
            </a:r>
          </a:p>
          <a:p>
            <a:pPr lvl="1"/>
            <a:r>
              <a:rPr lang="es-ES" dirty="0"/>
              <a:t>Ayudas Asociadas. </a:t>
            </a:r>
          </a:p>
          <a:p>
            <a:pPr lvl="1"/>
            <a:r>
              <a:rPr lang="es-ES" dirty="0"/>
              <a:t>Ayuda específica al Algodón. </a:t>
            </a:r>
          </a:p>
          <a:p>
            <a:pPr lvl="1"/>
            <a:endParaRPr lang="es-ES" dirty="0"/>
          </a:p>
          <a:p>
            <a:r>
              <a:rPr lang="es-E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 de los pagos o </a:t>
            </a:r>
            <a:r>
              <a:rPr lang="es-ES" sz="1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capping</a:t>
            </a:r>
            <a:r>
              <a:rPr lang="es-E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agricultor</a:t>
            </a:r>
            <a:r>
              <a:rPr lang="es-ES" b="1" dirty="0"/>
              <a:t>. </a:t>
            </a:r>
          </a:p>
          <a:p>
            <a:pPr lvl="1"/>
            <a:r>
              <a:rPr lang="es-ES" dirty="0"/>
              <a:t>Modulación por tramos a partir de 60.000 €. </a:t>
            </a:r>
          </a:p>
          <a:p>
            <a:pPr lvl="1"/>
            <a:r>
              <a:rPr lang="es-ES" dirty="0"/>
              <a:t>100% a partir de 100.000 €. </a:t>
            </a:r>
          </a:p>
          <a:p>
            <a:pPr lvl="1"/>
            <a:r>
              <a:rPr lang="es-ES" dirty="0"/>
              <a:t>Modulado: empleo directo </a:t>
            </a:r>
            <a:r>
              <a:rPr lang="es-ES" sz="1200" i="1" dirty="0">
                <a:solidFill>
                  <a:srgbClr val="768600"/>
                </a:solidFill>
              </a:rPr>
              <a:t>(salarios, impuestos, contribuciones sociales</a:t>
            </a:r>
            <a:r>
              <a:rPr lang="es-ES" i="1" dirty="0">
                <a:solidFill>
                  <a:srgbClr val="768600"/>
                </a:solidFill>
              </a:rPr>
              <a:t>) </a:t>
            </a:r>
            <a:r>
              <a:rPr lang="es-ES" dirty="0"/>
              <a:t>o empleo familiar </a:t>
            </a:r>
            <a:r>
              <a:rPr lang="es-ES" sz="1200" i="1" dirty="0">
                <a:solidFill>
                  <a:srgbClr val="768600"/>
                </a:solidFill>
              </a:rPr>
              <a:t>(equivalente de empleo regular no remunerado relacionado con la actividad agraria).</a:t>
            </a:r>
          </a:p>
          <a:p>
            <a:pPr lvl="1"/>
            <a:r>
              <a:rPr lang="es-ES" b="1" dirty="0"/>
              <a:t>Producto: </a:t>
            </a:r>
            <a:r>
              <a:rPr lang="es-ES" dirty="0"/>
              <a:t>prioritariamente ACRS y después resto de PD o transferir al desarrollo rural.  </a:t>
            </a:r>
          </a:p>
          <a:p>
            <a:pPr marL="571500" lvl="1" indent="0">
              <a:buNone/>
            </a:pPr>
            <a:endParaRPr lang="es-ES" dirty="0"/>
          </a:p>
          <a:p>
            <a:r>
              <a:rPr lang="es-E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mínimos</a:t>
            </a:r>
            <a:r>
              <a:rPr lang="es-ES" sz="1600" b="1" dirty="0"/>
              <a:t>: </a:t>
            </a:r>
          </a:p>
          <a:p>
            <a:pPr lvl="1"/>
            <a:r>
              <a:rPr lang="es-ES" sz="1600" dirty="0"/>
              <a:t>Agricultor genuino.</a:t>
            </a:r>
          </a:p>
          <a:p>
            <a:pPr lvl="1"/>
            <a:r>
              <a:rPr lang="es-ES" sz="1600" dirty="0"/>
              <a:t>Superficie mínima. Establecida por el PE-PAC (excepción regiones ultraperiféricas). </a:t>
            </a:r>
          </a:p>
        </p:txBody>
      </p:sp>
    </p:spTree>
    <p:extLst>
      <p:ext uri="{BB962C8B-B14F-4D97-AF65-F5344CB8AC3E}">
        <p14:creationId xmlns:p14="http://schemas.microsoft.com/office/powerpoint/2010/main" val="24210214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B5B8D-CA9A-4FD1-864C-07989B1A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Ayudas Disociadas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CB5DB4-48D3-491C-A1BA-5037BD2DC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052736"/>
            <a:ext cx="7467600" cy="4680519"/>
          </a:xfrm>
        </p:spPr>
        <p:txBody>
          <a:bodyPr/>
          <a:lstStyle/>
          <a:p>
            <a:endParaRPr lang="es-ES" b="1" dirty="0"/>
          </a:p>
          <a:p>
            <a:r>
              <a:rPr lang="es-ES" b="1" dirty="0"/>
              <a:t>ABRS</a:t>
            </a:r>
          </a:p>
          <a:p>
            <a:pPr lvl="1"/>
            <a:r>
              <a:rPr lang="es-ES" b="1" dirty="0"/>
              <a:t>Pago uniforme </a:t>
            </a:r>
            <a:r>
              <a:rPr lang="es-ES" dirty="0"/>
              <a:t>anual/Ha.</a:t>
            </a:r>
          </a:p>
          <a:p>
            <a:pPr lvl="1"/>
            <a:r>
              <a:rPr lang="es-ES" b="1" dirty="0"/>
              <a:t>Estatal o Regional</a:t>
            </a:r>
            <a:r>
              <a:rPr lang="es-ES" dirty="0"/>
              <a:t> por condiciones socioeconómicas y agronómicas similares.</a:t>
            </a:r>
          </a:p>
          <a:p>
            <a:pPr lvl="1"/>
            <a:r>
              <a:rPr lang="es-ES" b="1" dirty="0"/>
              <a:t>Convergencia </a:t>
            </a:r>
            <a:r>
              <a:rPr lang="es-ES" dirty="0"/>
              <a:t>en 2026 del 75% del valor medio (EM o región) y limitado a una reducción por agricultor del 30%. </a:t>
            </a:r>
          </a:p>
          <a:p>
            <a:pPr lvl="1"/>
            <a:r>
              <a:rPr lang="es-ES" b="1" dirty="0"/>
              <a:t>Reserva</a:t>
            </a:r>
            <a:r>
              <a:rPr lang="es-ES" dirty="0"/>
              <a:t> (EM o Región): prioridad jóvenes inicio de la actividad o legitimados por sentencia firme. </a:t>
            </a:r>
          </a:p>
          <a:p>
            <a:pPr lvl="1"/>
            <a:r>
              <a:rPr lang="es-ES" b="1" dirty="0"/>
              <a:t>Transferencia de </a:t>
            </a:r>
            <a:r>
              <a:rPr lang="es-ES" b="1" dirty="0" err="1"/>
              <a:t>Ds</a:t>
            </a:r>
            <a:r>
              <a:rPr lang="es-ES" b="1" dirty="0"/>
              <a:t> </a:t>
            </a:r>
            <a:r>
              <a:rPr lang="es-ES" dirty="0"/>
              <a:t>solamente entre agricultores genuinos.</a:t>
            </a:r>
          </a:p>
          <a:p>
            <a:pPr lvl="1"/>
            <a:r>
              <a:rPr lang="es-ES" dirty="0"/>
              <a:t>Posibilidad de </a:t>
            </a:r>
            <a:r>
              <a:rPr lang="es-ES" b="1" dirty="0"/>
              <a:t>pago a pequeños agricultores</a:t>
            </a:r>
            <a:r>
              <a:rPr lang="es-ES" dirty="0"/>
              <a:t>. </a:t>
            </a:r>
          </a:p>
          <a:p>
            <a:r>
              <a:rPr lang="es-ES" b="1" dirty="0"/>
              <a:t>ACRS</a:t>
            </a:r>
          </a:p>
          <a:p>
            <a:pPr lvl="1"/>
            <a:r>
              <a:rPr lang="es-ES" dirty="0"/>
              <a:t>Complementaria a explotaciones pequeñas o medianas.</a:t>
            </a:r>
          </a:p>
          <a:p>
            <a:pPr lvl="1"/>
            <a:r>
              <a:rPr lang="es-ES" dirty="0"/>
              <a:t>Premiar primeras Has. </a:t>
            </a:r>
          </a:p>
          <a:p>
            <a:r>
              <a:rPr lang="es-ES" b="1" dirty="0"/>
              <a:t>ACJA</a:t>
            </a:r>
          </a:p>
          <a:p>
            <a:pPr lvl="1"/>
            <a:r>
              <a:rPr lang="es-ES" b="1" dirty="0">
                <a:solidFill>
                  <a:srgbClr val="C00000"/>
                </a:solidFill>
              </a:rPr>
              <a:t>Al menos 2% </a:t>
            </a:r>
            <a:r>
              <a:rPr lang="es-ES" dirty="0"/>
              <a:t>sobre nacional. </a:t>
            </a:r>
          </a:p>
          <a:p>
            <a:r>
              <a:rPr lang="es-ES" b="1" dirty="0"/>
              <a:t>Eco-esquema voluntario.</a:t>
            </a:r>
          </a:p>
          <a:p>
            <a:pPr lvl="1"/>
            <a:r>
              <a:rPr lang="es-ES" b="1" dirty="0"/>
              <a:t>Pago compensatorio </a:t>
            </a:r>
            <a:r>
              <a:rPr lang="es-ES" dirty="0"/>
              <a:t>adicional. </a:t>
            </a:r>
          </a:p>
          <a:p>
            <a:pPr lvl="1"/>
            <a:r>
              <a:rPr lang="es-ES" b="1" dirty="0"/>
              <a:t>Prácticas más allá del mínimo legal</a:t>
            </a:r>
            <a:r>
              <a:rPr lang="es-ES" dirty="0"/>
              <a:t>.  </a:t>
            </a:r>
          </a:p>
          <a:p>
            <a:pPr lvl="1"/>
            <a:endParaRPr lang="es-ES" b="1" dirty="0"/>
          </a:p>
          <a:p>
            <a:pPr lvl="1"/>
            <a:endParaRPr lang="es-ES" b="1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51916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D74F6-926F-4374-B4C2-D5DEC5BA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Ayudas Asociadas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131D3-9974-4DAA-9969-D256E09B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</a:t>
            </a:r>
          </a:p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 a la Renta Asociada</a:t>
            </a:r>
            <a:r>
              <a:rPr lang="es-ES" b="1" dirty="0"/>
              <a:t>.</a:t>
            </a:r>
          </a:p>
          <a:p>
            <a:pPr lvl="1"/>
            <a:r>
              <a:rPr lang="es-ES" dirty="0"/>
              <a:t>Pago anual por Ha o cabeza.  </a:t>
            </a:r>
          </a:p>
          <a:p>
            <a:pPr lvl="1"/>
            <a:r>
              <a:rPr lang="es-ES" dirty="0"/>
              <a:t>Vulnerabilidad, competitividad, sostenibilidad o calidad. </a:t>
            </a:r>
          </a:p>
          <a:p>
            <a:pPr lvl="1"/>
            <a:r>
              <a:rPr lang="es-ES" dirty="0"/>
              <a:t>Mismos sectores que en la actualidad incluyendo los no alimentarios. </a:t>
            </a:r>
          </a:p>
          <a:p>
            <a:pPr lvl="1"/>
            <a:r>
              <a:rPr lang="es-ES" dirty="0"/>
              <a:t>Ovino-Caprino o vacuno deberán cumplir con las condiciones de identificación y registro de animales. </a:t>
            </a:r>
          </a:p>
          <a:p>
            <a:pPr lvl="1"/>
            <a:r>
              <a:rPr lang="es-ES" dirty="0"/>
              <a:t>Se deben respetar obligaciones internacionales respecto a los cultivos oleaginosos. </a:t>
            </a:r>
            <a:r>
              <a:rPr lang="es-ES" i="1" dirty="0"/>
              <a:t>Comisión Europea controlará el límite UE.</a:t>
            </a:r>
          </a:p>
          <a:p>
            <a:endParaRPr lang="es-ES" dirty="0"/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Pago Específico al Algodón</a:t>
            </a:r>
            <a:r>
              <a:rPr lang="es-ES" b="1" dirty="0"/>
              <a:t>.</a:t>
            </a:r>
          </a:p>
          <a:p>
            <a:pPr lvl="1"/>
            <a:r>
              <a:rPr lang="es-ES" dirty="0"/>
              <a:t>Mantenimiento del régimen. </a:t>
            </a:r>
          </a:p>
          <a:p>
            <a:pPr lvl="1"/>
            <a:r>
              <a:rPr lang="es-ES" dirty="0"/>
              <a:t>España 48.000 has a 348,3€ (-3,9%)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01789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91F70-2D22-4DF1-94E1-75360EBC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PD: 2015 Vs 2021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6E65934-5601-4EBA-B580-C99C21854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229882"/>
              </p:ext>
            </p:extLst>
          </p:nvPr>
        </p:nvGraphicFramePr>
        <p:xfrm>
          <a:off x="899592" y="1484783"/>
          <a:ext cx="2448273" cy="418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232395125"/>
                    </a:ext>
                  </a:extLst>
                </a:gridCol>
              </a:tblGrid>
              <a:tr h="51433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Pagos Asociados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540106"/>
                  </a:ext>
                </a:extLst>
              </a:tr>
              <a:tr h="42068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Pago a Jóvenes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12378"/>
                  </a:ext>
                </a:extLst>
              </a:tr>
              <a:tr h="1050631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Greening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667751"/>
                  </a:ext>
                </a:extLst>
              </a:tr>
              <a:tr h="220170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Pago Básico</a:t>
                      </a:r>
                    </a:p>
                  </a:txBody>
                  <a:tcPr anchor="ctr">
                    <a:solidFill>
                      <a:srgbClr val="BED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287607"/>
                  </a:ext>
                </a:extLst>
              </a:tr>
            </a:tbl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009C1D92-B4DA-4000-8A62-E4AF741AA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734113"/>
              </p:ext>
            </p:extLst>
          </p:nvPr>
        </p:nvGraphicFramePr>
        <p:xfrm>
          <a:off x="5940151" y="1484783"/>
          <a:ext cx="2448273" cy="418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232395125"/>
                    </a:ext>
                  </a:extLst>
                </a:gridCol>
              </a:tblGrid>
              <a:tr h="73197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Pagos Asociados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540106"/>
                  </a:ext>
                </a:extLst>
              </a:tr>
              <a:tr h="56481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Eco-esquema</a:t>
                      </a: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12378"/>
                  </a:ext>
                </a:extLst>
              </a:tr>
              <a:tr h="443046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ACJ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667751"/>
                  </a:ext>
                </a:extLst>
              </a:tr>
              <a:tr h="625942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ACRS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287607"/>
                  </a:ext>
                </a:extLst>
              </a:tr>
              <a:tr h="1821575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ABRS</a:t>
                      </a:r>
                    </a:p>
                  </a:txBody>
                  <a:tcPr anchor="ctr">
                    <a:solidFill>
                      <a:srgbClr val="BE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990796"/>
                  </a:ext>
                </a:extLst>
              </a:tr>
            </a:tbl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4C281341-468F-4850-9E42-3EFA2FB7BE99}"/>
              </a:ext>
            </a:extLst>
          </p:cNvPr>
          <p:cNvSpPr/>
          <p:nvPr/>
        </p:nvSpPr>
        <p:spPr bwMode="auto">
          <a:xfrm>
            <a:off x="3527884" y="1460797"/>
            <a:ext cx="2232248" cy="1152129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48" charset="-128"/>
              </a:rPr>
              <a:t>Pequeños Agricultores </a:t>
            </a:r>
          </a:p>
        </p:txBody>
      </p:sp>
    </p:spTree>
    <p:extLst>
      <p:ext uri="{BB962C8B-B14F-4D97-AF65-F5344CB8AC3E}">
        <p14:creationId xmlns:p14="http://schemas.microsoft.com/office/powerpoint/2010/main" val="31380824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DE596-0F09-4ADC-8B18-C6B95933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Regímenes Sectoriales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7F5A5-909D-461E-9844-97F445E3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7899152" cy="4824536"/>
          </a:xfrm>
        </p:spPr>
        <p:txBody>
          <a:bodyPr/>
          <a:lstStyle/>
          <a:p>
            <a:pPr marL="0" indent="0">
              <a:buNone/>
            </a:pPr>
            <a:endParaRPr lang="es-ES" sz="1600" b="1" dirty="0"/>
          </a:p>
          <a:p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de los regímenes sectoriales existentes</a:t>
            </a:r>
            <a:r>
              <a:rPr lang="es-ES" sz="1800" b="1" dirty="0"/>
              <a:t>.</a:t>
            </a:r>
            <a:r>
              <a:rPr lang="es-ES" sz="1800" dirty="0"/>
              <a:t> </a:t>
            </a:r>
          </a:p>
          <a:p>
            <a:pPr lvl="1"/>
            <a:r>
              <a:rPr lang="es-ES" dirty="0"/>
              <a:t>Frutas y hortalizas. </a:t>
            </a:r>
          </a:p>
          <a:p>
            <a:pPr lvl="1"/>
            <a:r>
              <a:rPr lang="es-ES" dirty="0"/>
              <a:t>Vino.</a:t>
            </a:r>
          </a:p>
          <a:p>
            <a:pPr lvl="1"/>
            <a:r>
              <a:rPr lang="es-ES" dirty="0"/>
              <a:t>Apícola. </a:t>
            </a:r>
          </a:p>
          <a:p>
            <a:pPr lvl="1"/>
            <a:r>
              <a:rPr lang="es-ES" dirty="0"/>
              <a:t>Lúpulo.</a:t>
            </a:r>
          </a:p>
          <a:p>
            <a:pPr lvl="1"/>
            <a:r>
              <a:rPr lang="es-ES" dirty="0"/>
              <a:t>Aceite de oliva. </a:t>
            </a:r>
          </a:p>
          <a:p>
            <a:pPr marL="571500" lvl="1" indent="0">
              <a:buNone/>
            </a:pP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consideraciones sectoriales</a:t>
            </a:r>
            <a:r>
              <a:rPr lang="es-ES" sz="1800" dirty="0"/>
              <a:t>.</a:t>
            </a:r>
          </a:p>
          <a:p>
            <a:pPr lvl="1"/>
            <a:r>
              <a:rPr lang="es-ES" b="1" dirty="0" err="1">
                <a:solidFill>
                  <a:srgbClr val="F88818"/>
                </a:solidFill>
              </a:rPr>
              <a:t>FyH</a:t>
            </a:r>
            <a:r>
              <a:rPr lang="es-ES" b="1" dirty="0">
                <a:solidFill>
                  <a:srgbClr val="768600"/>
                </a:solidFill>
              </a:rPr>
              <a:t>. </a:t>
            </a:r>
          </a:p>
          <a:p>
            <a:pPr lvl="2"/>
            <a:r>
              <a:rPr lang="es-ES" dirty="0"/>
              <a:t>Inversión PO en acciones M/A y Clima aumentan al 20%.</a:t>
            </a:r>
          </a:p>
          <a:p>
            <a:pPr lvl="2"/>
            <a:r>
              <a:rPr lang="es-ES" dirty="0"/>
              <a:t>5% PO destinado a la innovación. </a:t>
            </a:r>
          </a:p>
          <a:p>
            <a:pPr lvl="1"/>
            <a:r>
              <a:rPr lang="es-ES" b="1" dirty="0">
                <a:solidFill>
                  <a:srgbClr val="C00000"/>
                </a:solidFill>
              </a:rPr>
              <a:t>Vino.</a:t>
            </a:r>
          </a:p>
          <a:p>
            <a:pPr lvl="2"/>
            <a:r>
              <a:rPr lang="es-ES" dirty="0"/>
              <a:t>Mantiene la limitación PYME para las inversiones. </a:t>
            </a:r>
          </a:p>
          <a:p>
            <a:pPr lvl="1"/>
            <a:r>
              <a:rPr lang="es-ES" b="1" dirty="0">
                <a:solidFill>
                  <a:srgbClr val="768600"/>
                </a:solidFill>
              </a:rPr>
              <a:t>Aceite de oliva.</a:t>
            </a:r>
          </a:p>
          <a:p>
            <a:pPr lvl="2"/>
            <a:r>
              <a:rPr lang="es-ES" dirty="0"/>
              <a:t>España decidió destinar todo el presupuesto a pagos directos. </a:t>
            </a:r>
          </a:p>
          <a:p>
            <a:pPr lvl="2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42124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8DFC4-2754-4BC3-8B6C-9B4039C6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Operativos en otros sectores.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FD496C-BF3B-4847-8C72-77470210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8331522" cy="4680519"/>
          </a:xfrm>
        </p:spPr>
        <p:txBody>
          <a:bodyPr>
            <a:normAutofit lnSpcReduction="10000"/>
          </a:bodyPr>
          <a:lstStyle/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perseguirán uno o más de los objetivos</a:t>
            </a:r>
            <a:r>
              <a:rPr lang="es-ES" sz="1600" b="1" dirty="0"/>
              <a:t>:</a:t>
            </a:r>
          </a:p>
          <a:p>
            <a:pPr lvl="1"/>
            <a:r>
              <a:rPr lang="es-ES" dirty="0"/>
              <a:t>Planificación de la producción; concentración de la oferta; I+D; M/A y clima; aumento del valor de la comercialización; promoción; prevención de crisis y gestión de riesgos.</a:t>
            </a:r>
          </a:p>
          <a:p>
            <a:r>
              <a:rPr lang="es-E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Sectores</a:t>
            </a:r>
            <a:r>
              <a:rPr lang="es-ES" sz="1500" b="1" dirty="0"/>
              <a:t>.</a:t>
            </a:r>
          </a:p>
          <a:p>
            <a:pPr lvl="1"/>
            <a:r>
              <a:rPr lang="es-ES" dirty="0"/>
              <a:t>Aquellos que no tengan programa específico. </a:t>
            </a:r>
          </a:p>
          <a:p>
            <a:pPr lvl="1"/>
            <a:r>
              <a:rPr lang="es-ES" b="1" u="sng" dirty="0"/>
              <a:t>Se excluye aceite de oliva </a:t>
            </a:r>
            <a:r>
              <a:rPr lang="es-ES" sz="1200" b="1" u="sng" dirty="0">
                <a:solidFill>
                  <a:srgbClr val="C00000"/>
                </a:solidFill>
              </a:rPr>
              <a:t>(renunció en su momento al sistema) </a:t>
            </a:r>
            <a:r>
              <a:rPr lang="es-ES" b="1" u="sng" dirty="0"/>
              <a:t>y</a:t>
            </a:r>
            <a:r>
              <a:rPr lang="es-ES" dirty="0"/>
              <a:t> </a:t>
            </a:r>
            <a:r>
              <a:rPr lang="es-ES" b="1" u="sng" dirty="0"/>
              <a:t>patata</a:t>
            </a:r>
            <a:r>
              <a:rPr lang="es-ES" dirty="0"/>
              <a:t>. </a:t>
            </a:r>
          </a:p>
          <a:p>
            <a:pPr marL="571500" lvl="1" indent="0">
              <a:buNone/>
            </a:pPr>
            <a:endParaRPr lang="es-ES" dirty="0"/>
          </a:p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Intervenciones</a:t>
            </a:r>
            <a:r>
              <a:rPr lang="es-ES" sz="1600" b="1" dirty="0"/>
              <a:t>:</a:t>
            </a:r>
          </a:p>
          <a:p>
            <a:pPr lvl="1"/>
            <a:r>
              <a:rPr lang="es-ES" dirty="0"/>
              <a:t>Inversiones materiales e inmateriales; Asesoramiento y asistencia técnica; formación e intercambio de mejores prácticas; producción ecológica; sostenibilidad y eficiencia en el transporte; promoción, comunicación y comercialización; calidad; trazabilidad. </a:t>
            </a:r>
          </a:p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</a:p>
          <a:p>
            <a:pPr lvl="1"/>
            <a:r>
              <a:rPr lang="es-ES" dirty="0"/>
              <a:t>OP o AOP reconocidas por EM en virtud R. 1308/2013.</a:t>
            </a:r>
          </a:p>
          <a:p>
            <a:pPr lvl="1"/>
            <a:r>
              <a:rPr lang="es-ES" dirty="0"/>
              <a:t>3-7 años. </a:t>
            </a:r>
          </a:p>
          <a:p>
            <a:pPr lvl="1"/>
            <a:r>
              <a:rPr lang="es-ES" dirty="0"/>
              <a:t>Evitar doble financiación. </a:t>
            </a:r>
          </a:p>
          <a:p>
            <a:pPr lvl="1"/>
            <a:r>
              <a:rPr lang="es-ES" dirty="0"/>
              <a:t>Fondos operativos: </a:t>
            </a:r>
          </a:p>
          <a:p>
            <a:pPr lvl="2"/>
            <a:r>
              <a:rPr lang="es-ES" dirty="0"/>
              <a:t>Contribuciones propias de los socios. </a:t>
            </a:r>
          </a:p>
          <a:p>
            <a:pPr lvl="2"/>
            <a:r>
              <a:rPr lang="es-ES" dirty="0"/>
              <a:t>Financia el 50% de las intervenciones y limitada al 5% VPC de la OP o AOP. </a:t>
            </a:r>
          </a:p>
          <a:p>
            <a:pPr marL="212725" indent="-285750"/>
            <a:r>
              <a:rPr lang="es-ES" sz="1600" b="1" dirty="0">
                <a:solidFill>
                  <a:srgbClr val="C00000"/>
                </a:solidFill>
              </a:rPr>
              <a:t>Financiación: Máximo 3% del sobre ayudas directas. España 143M€ </a:t>
            </a:r>
          </a:p>
        </p:txBody>
      </p:sp>
    </p:spTree>
    <p:extLst>
      <p:ext uri="{BB962C8B-B14F-4D97-AF65-F5344CB8AC3E}">
        <p14:creationId xmlns:p14="http://schemas.microsoft.com/office/powerpoint/2010/main" val="41170253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46712-8F8F-479E-A7FA-5F144AC3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Rural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E21FA8-9967-4239-AA4C-90305D309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4056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Intervenciones </a:t>
            </a:r>
          </a:p>
          <a:p>
            <a:pPr lvl="1"/>
            <a:r>
              <a:rPr lang="es-ES" b="1" dirty="0"/>
              <a:t>Compromisos medioambientales, climáticos, y demás compromisos de gestión.</a:t>
            </a:r>
          </a:p>
          <a:p>
            <a:pPr lvl="2"/>
            <a:r>
              <a:rPr lang="es-ES" dirty="0"/>
              <a:t>Pagos Agroambientales. Compromisos de 5-7 años. </a:t>
            </a:r>
          </a:p>
          <a:p>
            <a:pPr lvl="2"/>
            <a:r>
              <a:rPr lang="es-ES" dirty="0"/>
              <a:t>Diferentes compromisos al Eco-esquema.  </a:t>
            </a:r>
          </a:p>
          <a:p>
            <a:pPr lvl="1"/>
            <a:r>
              <a:rPr lang="es-ES" b="1" dirty="0"/>
              <a:t>Zonas con limitaciones naturales u otras limitaciones específicas. </a:t>
            </a:r>
          </a:p>
          <a:p>
            <a:pPr lvl="2"/>
            <a:r>
              <a:rPr lang="es-ES" dirty="0"/>
              <a:t>Pago anual/ha compensatorio por costes o pérdida de ingresos.</a:t>
            </a:r>
          </a:p>
          <a:p>
            <a:pPr lvl="1"/>
            <a:r>
              <a:rPr lang="es-ES" b="1" dirty="0"/>
              <a:t>Desventajas específicas resultantes de determinados requisitos obligatorios.</a:t>
            </a:r>
          </a:p>
          <a:p>
            <a:pPr lvl="2"/>
            <a:r>
              <a:rPr lang="es-ES" dirty="0"/>
              <a:t>Natura 2000; aves o agua. </a:t>
            </a:r>
          </a:p>
          <a:p>
            <a:pPr lvl="2"/>
            <a:r>
              <a:rPr lang="es-ES" dirty="0"/>
              <a:t>Pago anual/ha Agricultores y gestores del territorio. </a:t>
            </a:r>
          </a:p>
          <a:p>
            <a:pPr lvl="1"/>
            <a:r>
              <a:rPr lang="es-ES" b="1" dirty="0"/>
              <a:t>Inversiones.</a:t>
            </a:r>
          </a:p>
          <a:p>
            <a:pPr lvl="2"/>
            <a:r>
              <a:rPr lang="es-ES" dirty="0"/>
              <a:t> Máximo 75% del coste elegible. Sin limite por PYME. </a:t>
            </a:r>
          </a:p>
          <a:p>
            <a:pPr lvl="1"/>
            <a:r>
              <a:rPr lang="es-ES" b="1" dirty="0"/>
              <a:t>Jóvenes agricultores y puesta en marcha de nuevas empresas rurales. </a:t>
            </a:r>
          </a:p>
          <a:p>
            <a:pPr lvl="2"/>
            <a:r>
              <a:rPr lang="es-ES" dirty="0"/>
              <a:t>Instalación, empresas rurales vinculadas a la actividad o actividades empresariales vinculadas a la estrategia de desarrollo local. </a:t>
            </a:r>
          </a:p>
          <a:p>
            <a:pPr lvl="1"/>
            <a:r>
              <a:rPr lang="es-ES" b="1" dirty="0"/>
              <a:t>Gestión de riesgos. </a:t>
            </a:r>
          </a:p>
          <a:p>
            <a:pPr lvl="2"/>
            <a:r>
              <a:rPr lang="es-ES" dirty="0"/>
              <a:t>Máximo 70% costes elegibles.</a:t>
            </a:r>
          </a:p>
          <a:p>
            <a:pPr lvl="2"/>
            <a:r>
              <a:rPr lang="es-ES" dirty="0"/>
              <a:t>Reconocimiento de otros sistemas nacionales. </a:t>
            </a:r>
          </a:p>
          <a:p>
            <a:pPr lvl="1"/>
            <a:r>
              <a:rPr lang="es-ES" b="1" dirty="0"/>
              <a:t>Cooperación.</a:t>
            </a:r>
          </a:p>
          <a:p>
            <a:pPr lvl="2"/>
            <a:r>
              <a:rPr lang="es-ES" dirty="0"/>
              <a:t>Cooperación de 2 entidades para conseguir uno de los objetivos previstos en el reglamento.</a:t>
            </a:r>
          </a:p>
          <a:p>
            <a:pPr lvl="2"/>
            <a:r>
              <a:rPr lang="es-ES" dirty="0"/>
              <a:t>Costes del proyecto y de la cooperación. Max. 7 años.</a:t>
            </a:r>
          </a:p>
          <a:p>
            <a:pPr lvl="2"/>
            <a:r>
              <a:rPr lang="es-ES" dirty="0"/>
              <a:t>Las entidades no pueden ser únicamente organismos de investigación. </a:t>
            </a:r>
          </a:p>
          <a:p>
            <a:pPr lvl="1"/>
            <a:r>
              <a:rPr lang="es-ES" b="1" dirty="0"/>
              <a:t>Intercambio de conocimientos e información. </a:t>
            </a:r>
          </a:p>
          <a:p>
            <a:pPr lvl="2"/>
            <a:r>
              <a:rPr lang="es-ES" dirty="0"/>
              <a:t>Promover innovación, acceso a la formación, asesoramiento, intercambio, difusión.</a:t>
            </a:r>
          </a:p>
          <a:p>
            <a:pPr lvl="2"/>
            <a:r>
              <a:rPr lang="es-ES" dirty="0"/>
              <a:t>75% costes elegibles. Creación de asesoramiento: </a:t>
            </a:r>
            <a:r>
              <a:rPr lang="es-ES" dirty="0" err="1"/>
              <a:t>máx</a:t>
            </a:r>
            <a:r>
              <a:rPr lang="es-ES" dirty="0"/>
              <a:t> 200.000 €, podrá aumentar en casos debidamente justificados y zonas ultraperiféricas para conseguir objetivos del art. 6. </a:t>
            </a:r>
          </a:p>
          <a:p>
            <a:pPr lvl="2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41535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909A0-72CB-4939-99CD-47712AAB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Disposiciones financieras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B2DC65-4151-4C6A-ABCF-CFEC86E5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896544"/>
          </a:xfrm>
        </p:spPr>
        <p:txBody>
          <a:bodyPr>
            <a:normAutofit lnSpcReduction="10000"/>
          </a:bodyPr>
          <a:lstStyle/>
          <a:p>
            <a:r>
              <a:rPr lang="es-ES" dirty="0"/>
              <a:t> </a:t>
            </a:r>
            <a:r>
              <a:rPr lang="es-ES" sz="1600" b="1" dirty="0"/>
              <a:t>Pagos directos.</a:t>
            </a:r>
          </a:p>
          <a:p>
            <a:pPr lvl="1"/>
            <a:r>
              <a:rPr lang="es-ES" dirty="0"/>
              <a:t>Max 4,7 a 4,8 miles de millones/€. (incluyendo algodón). </a:t>
            </a:r>
          </a:p>
          <a:p>
            <a:pPr lvl="1"/>
            <a:r>
              <a:rPr lang="es-ES" dirty="0"/>
              <a:t>143 M€ PO-OP (3%. Decisión revisable 2023). </a:t>
            </a:r>
          </a:p>
          <a:p>
            <a:pPr lvl="1"/>
            <a:r>
              <a:rPr lang="es-ES" dirty="0"/>
              <a:t>474 M€ pagos asociados. </a:t>
            </a:r>
          </a:p>
          <a:p>
            <a:pPr lvl="1"/>
            <a:r>
              <a:rPr lang="es-ES" dirty="0"/>
              <a:t>202 M€ vino.</a:t>
            </a:r>
          </a:p>
          <a:p>
            <a:pPr lvl="1"/>
            <a:r>
              <a:rPr lang="es-ES" dirty="0"/>
              <a:t>9,9 M€ apícola.</a:t>
            </a:r>
          </a:p>
          <a:p>
            <a:pPr marL="571500" lvl="1" indent="0">
              <a:buNone/>
            </a:pPr>
            <a:endParaRPr lang="es-ES" sz="1600" dirty="0"/>
          </a:p>
          <a:p>
            <a:r>
              <a:rPr lang="es-ES" sz="1600" b="1" dirty="0"/>
              <a:t>Desarrollo Rural</a:t>
            </a:r>
          </a:p>
          <a:p>
            <a:pPr lvl="1"/>
            <a:r>
              <a:rPr lang="es-ES" dirty="0"/>
              <a:t>1.001 M€. /año</a:t>
            </a:r>
          </a:p>
          <a:p>
            <a:pPr lvl="1"/>
            <a:r>
              <a:rPr lang="es-ES" dirty="0"/>
              <a:t>Contribución máxima FEADER.</a:t>
            </a:r>
          </a:p>
          <a:p>
            <a:pPr lvl="2"/>
            <a:r>
              <a:rPr lang="es-ES" dirty="0"/>
              <a:t>43% estándar; 65% ZLN; 70% RMD y ultraperiféricas. </a:t>
            </a:r>
          </a:p>
          <a:p>
            <a:pPr lvl="2"/>
            <a:r>
              <a:rPr lang="es-ES" dirty="0"/>
              <a:t>80% agroambientales e inversiones no productivas. </a:t>
            </a:r>
          </a:p>
          <a:p>
            <a:pPr lvl="2"/>
            <a:r>
              <a:rPr lang="es-ES" dirty="0"/>
              <a:t>100% si son fondos de transferencias FEAGA-FEADER/</a:t>
            </a:r>
            <a:r>
              <a:rPr lang="es-ES" dirty="0" err="1"/>
              <a:t>capping</a:t>
            </a:r>
            <a:r>
              <a:rPr lang="es-ES" dirty="0"/>
              <a:t>.  </a:t>
            </a:r>
          </a:p>
          <a:p>
            <a:pPr lvl="2"/>
            <a:r>
              <a:rPr lang="es-ES" dirty="0"/>
              <a:t>20% mínimo.</a:t>
            </a:r>
          </a:p>
          <a:p>
            <a:pPr lvl="1"/>
            <a:r>
              <a:rPr lang="es-ES" dirty="0"/>
              <a:t>Asignaciones:</a:t>
            </a:r>
          </a:p>
          <a:p>
            <a:pPr lvl="2"/>
            <a:r>
              <a:rPr lang="es-ES" dirty="0"/>
              <a:t>Mínimas: 5% Leader, 30% M/A y clima. 94M€/año jóvenes. </a:t>
            </a:r>
          </a:p>
          <a:p>
            <a:pPr lvl="2"/>
            <a:r>
              <a:rPr lang="es-ES" dirty="0"/>
              <a:t>Máximas: 4% asistencia técnica. </a:t>
            </a:r>
          </a:p>
          <a:p>
            <a:pPr marL="1047750" lvl="2" indent="0">
              <a:buNone/>
            </a:pPr>
            <a:endParaRPr lang="es-ES" dirty="0"/>
          </a:p>
          <a:p>
            <a:r>
              <a:rPr lang="es-ES" sz="1600" b="1" dirty="0"/>
              <a:t>Posibilidad transferencia entre pilares 15%.</a:t>
            </a:r>
          </a:p>
          <a:p>
            <a:pPr lvl="1"/>
            <a:r>
              <a:rPr lang="es-ES" dirty="0"/>
              <a:t>+15% </a:t>
            </a:r>
            <a:r>
              <a:rPr lang="es-ES" dirty="0" err="1"/>
              <a:t>agroambiantales</a:t>
            </a:r>
            <a:r>
              <a:rPr lang="es-ES" dirty="0"/>
              <a:t>, +2% para jóvenes. </a:t>
            </a:r>
          </a:p>
        </p:txBody>
      </p:sp>
    </p:spTree>
    <p:extLst>
      <p:ext uri="{BB962C8B-B14F-4D97-AF65-F5344CB8AC3E}">
        <p14:creationId xmlns:p14="http://schemas.microsoft.com/office/powerpoint/2010/main" val="27394836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595362E-5EF9-4323-8AE7-AC06BA238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84906"/>
              </p:ext>
            </p:extLst>
          </p:nvPr>
        </p:nvGraphicFramePr>
        <p:xfrm>
          <a:off x="323528" y="1124744"/>
          <a:ext cx="8568952" cy="483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300">
                  <a:extLst>
                    <a:ext uri="{9D8B030D-6E8A-4147-A177-3AD203B41FA5}">
                      <a16:colId xmlns:a16="http://schemas.microsoft.com/office/drawing/2014/main" val="3071111562"/>
                    </a:ext>
                  </a:extLst>
                </a:gridCol>
                <a:gridCol w="823938">
                  <a:extLst>
                    <a:ext uri="{9D8B030D-6E8A-4147-A177-3AD203B41FA5}">
                      <a16:colId xmlns:a16="http://schemas.microsoft.com/office/drawing/2014/main" val="279211974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39909911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641151047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343687017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41515170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665609373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198760405"/>
                    </a:ext>
                  </a:extLst>
                </a:gridCol>
              </a:tblGrid>
              <a:tr h="520080">
                <a:tc>
                  <a:txBody>
                    <a:bodyPr/>
                    <a:lstStyle/>
                    <a:p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2021</a:t>
                      </a:r>
                    </a:p>
                  </a:txBody>
                  <a:tcPr anchor="ctr"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2022</a:t>
                      </a:r>
                    </a:p>
                  </a:txBody>
                  <a:tcPr anchor="ctr"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2023</a:t>
                      </a:r>
                    </a:p>
                  </a:txBody>
                  <a:tcPr anchor="ctr"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2024</a:t>
                      </a:r>
                    </a:p>
                  </a:txBody>
                  <a:tcPr anchor="ctr"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2025</a:t>
                      </a:r>
                    </a:p>
                  </a:txBody>
                  <a:tcPr anchor="ctr"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2026</a:t>
                      </a:r>
                    </a:p>
                  </a:txBody>
                  <a:tcPr anchor="ctr"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2027</a:t>
                      </a:r>
                    </a:p>
                  </a:txBody>
                  <a:tcPr anchor="ctr">
                    <a:solidFill>
                      <a:srgbClr val="BE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10173"/>
                  </a:ext>
                </a:extLst>
              </a:tr>
              <a:tr h="897673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PD. </a:t>
                      </a:r>
                    </a:p>
                    <a:p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A. IV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4.768,7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4.775, 8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4.783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4.790,2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4.797,3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4,804,5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4.804,5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91960"/>
                  </a:ext>
                </a:extLst>
              </a:tr>
              <a:tr h="598449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Vino</a:t>
                      </a:r>
                    </a:p>
                    <a:p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A. V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202,1</a:t>
                      </a:r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202,1</a:t>
                      </a:r>
                      <a:endParaRPr lang="es-ES" sz="1400" b="1" dirty="0">
                        <a:latin typeface="+mn-lt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202,1</a:t>
                      </a:r>
                      <a:endParaRPr lang="es-ES" sz="1400" b="1" dirty="0">
                        <a:latin typeface="+mn-lt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202,1</a:t>
                      </a:r>
                      <a:endParaRPr lang="es-ES" sz="1400" b="1" dirty="0">
                        <a:latin typeface="+mn-lt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202,1</a:t>
                      </a:r>
                      <a:endParaRPr lang="es-ES" sz="1400" b="1" dirty="0">
                        <a:latin typeface="+mn-lt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202,1</a:t>
                      </a:r>
                      <a:endParaRPr lang="es-ES" sz="1400" b="1" dirty="0">
                        <a:latin typeface="+mn-lt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202,1</a:t>
                      </a:r>
                      <a:endParaRPr lang="es-ES" sz="1400" b="1" dirty="0">
                        <a:latin typeface="+mn-lt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21317"/>
                  </a:ext>
                </a:extLst>
              </a:tr>
              <a:tr h="549106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Algodón</a:t>
                      </a:r>
                    </a:p>
                    <a:p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A. VI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58,565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58,565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58,565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58,565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58,565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58,565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58,565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25259"/>
                  </a:ext>
                </a:extLst>
              </a:tr>
              <a:tr h="726758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PD-ALG </a:t>
                      </a:r>
                      <a:r>
                        <a:rPr lang="es-ES" sz="1100" b="1" dirty="0">
                          <a:solidFill>
                            <a:schemeClr val="bg1"/>
                          </a:solidFill>
                        </a:rPr>
                        <a:t>antes de Trans.</a:t>
                      </a:r>
                    </a:p>
                    <a:p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A. VII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4.710,1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4.717,3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4.724,4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4.731,6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4.738,8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4.745,9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4.745,9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9896"/>
                  </a:ext>
                </a:extLst>
              </a:tr>
              <a:tr h="641195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Miel</a:t>
                      </a:r>
                    </a:p>
                    <a:p>
                      <a:pPr marL="342900" indent="-342900">
                        <a:buAutoNum type="alphaUcPeriod"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VIII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9,559</a:t>
                      </a:r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9,559</a:t>
                      </a:r>
                      <a:endParaRPr lang="es-ES" sz="1400" b="1" dirty="0">
                        <a:latin typeface="+mn-lt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9,559</a:t>
                      </a:r>
                      <a:endParaRPr lang="es-ES" sz="1400" b="1" dirty="0">
                        <a:latin typeface="+mn-lt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9,559</a:t>
                      </a:r>
                      <a:endParaRPr lang="es-ES" sz="1400" b="1" dirty="0">
                        <a:latin typeface="+mn-lt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9,559</a:t>
                      </a:r>
                      <a:endParaRPr lang="es-ES" sz="1400" b="1" dirty="0">
                        <a:latin typeface="+mn-lt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9,559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9,559</a:t>
                      </a:r>
                      <a:endParaRPr lang="es-ES" sz="1400" b="1" dirty="0">
                        <a:latin typeface="+mn-lt"/>
                      </a:endParaRPr>
                    </a:p>
                    <a:p>
                      <a:pPr algn="ctr"/>
                      <a:endParaRPr lang="es-E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BF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66491"/>
                  </a:ext>
                </a:extLst>
              </a:tr>
              <a:tr h="897673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Desarrollo Rural</a:t>
                      </a:r>
                    </a:p>
                    <a:p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A. IX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1.001,2</a:t>
                      </a:r>
                      <a:endParaRPr lang="es-E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1.001,2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1.001,2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1.001,2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1.001,2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1.001,2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1.001,2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BF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5619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529D00F-D267-48B5-A8A8-C5CFF9B8F56A}"/>
              </a:ext>
            </a:extLst>
          </p:cNvPr>
          <p:cNvSpPr txBox="1"/>
          <p:nvPr/>
        </p:nvSpPr>
        <p:spPr>
          <a:xfrm>
            <a:off x="1439652" y="260648"/>
            <a:ext cx="673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Asignaciones España FEAGA-FEADER. </a:t>
            </a:r>
            <a:r>
              <a:rPr lang="es-E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M€ </a:t>
            </a:r>
          </a:p>
        </p:txBody>
      </p:sp>
    </p:spTree>
    <p:extLst>
      <p:ext uri="{BB962C8B-B14F-4D97-AF65-F5344CB8AC3E}">
        <p14:creationId xmlns:p14="http://schemas.microsoft.com/office/powerpoint/2010/main" val="14978879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C513C-B179-482E-8DB0-E9B99090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3022C1-77DE-42AA-89A1-BC836D220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974"/>
            <a:ext cx="8280920" cy="4536281"/>
          </a:xfrm>
        </p:spPr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es-ES" sz="1600" b="1" dirty="0"/>
              <a:t>Calendario de la reforma.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1600" b="1" dirty="0"/>
              <a:t>Condicionantes.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1600" b="1" dirty="0"/>
              <a:t>MFP. Principales elementos. 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1600" b="1" dirty="0"/>
              <a:t>Estructura y Marco Reglamentario.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1600" b="1" dirty="0"/>
              <a:t>Prioridades de la nueva PAC. 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1600" b="1" dirty="0"/>
              <a:t>Planes Estratégicos PAC</a:t>
            </a:r>
          </a:p>
          <a:p>
            <a:pPr marL="1101725" lvl="1" indent="-400050">
              <a:buFont typeface="+mj-lt"/>
              <a:buAutoNum type="romanUcPeriod"/>
            </a:pPr>
            <a:r>
              <a:rPr lang="es-ES" sz="1600" dirty="0"/>
              <a:t>Ámbito y objetivos.</a:t>
            </a:r>
          </a:p>
          <a:p>
            <a:pPr marL="1101725" lvl="1" indent="-400050">
              <a:buFont typeface="+mj-lt"/>
              <a:buAutoNum type="romanUcPeriod"/>
            </a:pPr>
            <a:r>
              <a:rPr lang="es-ES" sz="1600" dirty="0"/>
              <a:t>Elementos comunes. </a:t>
            </a:r>
          </a:p>
          <a:p>
            <a:pPr marL="1101725" lvl="1" indent="-400050">
              <a:buFont typeface="+mj-lt"/>
              <a:buAutoNum type="romanUcPeriod"/>
            </a:pPr>
            <a:r>
              <a:rPr lang="es-ES" sz="1600" dirty="0"/>
              <a:t>Planes Estratégicos PAC. </a:t>
            </a:r>
          </a:p>
          <a:p>
            <a:pPr marL="1101725" lvl="1" indent="-400050">
              <a:buFont typeface="+mj-lt"/>
              <a:buAutoNum type="romanUcPeriod"/>
            </a:pPr>
            <a:r>
              <a:rPr lang="es-ES" sz="1600" dirty="0"/>
              <a:t>Intervenciones. </a:t>
            </a:r>
          </a:p>
          <a:p>
            <a:pPr marL="1520825" lvl="2" indent="-400050">
              <a:buFont typeface="+mj-lt"/>
              <a:buAutoNum type="romanUcPeriod"/>
            </a:pPr>
            <a:r>
              <a:rPr lang="es-ES" sz="1600" dirty="0"/>
              <a:t>Ayudas directas: Disociadas y Asociadas. </a:t>
            </a:r>
          </a:p>
          <a:p>
            <a:pPr marL="1520825" lvl="2" indent="-400050">
              <a:buFont typeface="+mj-lt"/>
              <a:buAutoNum type="romanUcPeriod"/>
            </a:pPr>
            <a:r>
              <a:rPr lang="es-ES" sz="1600" dirty="0"/>
              <a:t>Intervenciones sectoriales. </a:t>
            </a:r>
          </a:p>
          <a:p>
            <a:pPr marL="1520825" lvl="2" indent="-400050">
              <a:buFont typeface="+mj-lt"/>
              <a:buAutoNum type="romanUcPeriod"/>
            </a:pPr>
            <a:r>
              <a:rPr lang="es-ES" sz="1600" dirty="0"/>
              <a:t>AEI. </a:t>
            </a:r>
          </a:p>
          <a:p>
            <a:pPr marL="1101725" lvl="1" indent="-400050">
              <a:buFont typeface="+mj-lt"/>
              <a:buAutoNum type="romanUcPeriod"/>
            </a:pPr>
            <a:r>
              <a:rPr lang="es-ES" sz="1600" dirty="0"/>
              <a:t>Desarrollo rural. 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1600" b="1" dirty="0"/>
              <a:t>OCM-Única. Reglamento de Modificación. 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1600" b="1" dirty="0"/>
              <a:t>Cooperativas </a:t>
            </a:r>
            <a:r>
              <a:rPr lang="es-ES" sz="1600" b="1" dirty="0" err="1"/>
              <a:t>Agro-alimentarias</a:t>
            </a:r>
            <a:r>
              <a:rPr lang="es-ES" sz="1600" b="1" dirty="0"/>
              <a:t>: </a:t>
            </a:r>
            <a:r>
              <a:rPr lang="es-ES" sz="1600" b="1" i="1" dirty="0"/>
              <a:t>Estrategia y acción </a:t>
            </a:r>
          </a:p>
        </p:txBody>
      </p:sp>
    </p:spTree>
    <p:extLst>
      <p:ext uri="{BB962C8B-B14F-4D97-AF65-F5344CB8AC3E}">
        <p14:creationId xmlns:p14="http://schemas.microsoft.com/office/powerpoint/2010/main" val="33860460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C97C2-3FE5-488D-B85C-606B5A31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PE-PAC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3B45AA-2F50-4E13-BE42-052A6E69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896543"/>
          </a:xfrm>
        </p:spPr>
        <p:txBody>
          <a:bodyPr/>
          <a:lstStyle/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Único PE-PAC por EM período 2021-2027</a:t>
            </a:r>
            <a:r>
              <a:rPr lang="es-ES" b="1" dirty="0"/>
              <a:t>. </a:t>
            </a:r>
          </a:p>
          <a:p>
            <a:pPr lvl="1"/>
            <a:r>
              <a:rPr lang="es-ES" b="1" dirty="0">
                <a:solidFill>
                  <a:srgbClr val="C00000"/>
                </a:solidFill>
              </a:rPr>
              <a:t>No impide la regionalización de determinados aspectos</a:t>
            </a:r>
            <a:r>
              <a:rPr lang="es-ES" dirty="0"/>
              <a:t>, sin romper coherencia.</a:t>
            </a:r>
          </a:p>
          <a:p>
            <a:pPr lvl="1"/>
            <a:r>
              <a:rPr lang="es-ES" b="1" dirty="0"/>
              <a:t>Interlocución obligatoria</a:t>
            </a:r>
            <a:r>
              <a:rPr lang="es-ES" dirty="0"/>
              <a:t>: autoridades, interlocutores sociales y económicos, organismos sociedad civil. </a:t>
            </a:r>
            <a:endParaRPr lang="es-ES" b="1" dirty="0"/>
          </a:p>
          <a:p>
            <a:pPr lvl="1"/>
            <a:r>
              <a:rPr lang="es-ES" b="1" dirty="0"/>
              <a:t>Contenido: </a:t>
            </a:r>
            <a:r>
              <a:rPr lang="es-ES" i="1" dirty="0"/>
              <a:t>evaluación, estrategia de intervenciones; intervenciones; metas y planes financieros; gobernanza y coordinación; modernización de la PAC; simplificación; DAFO; consulta, pago algodón; financiación nacional prevista.</a:t>
            </a:r>
          </a:p>
          <a:p>
            <a:pPr lvl="1"/>
            <a:r>
              <a:rPr lang="es-ES" b="1" i="1" dirty="0"/>
              <a:t>Marco de rendimiento.</a:t>
            </a:r>
          </a:p>
          <a:p>
            <a:pPr lvl="2"/>
            <a:r>
              <a:rPr lang="es-ES" dirty="0"/>
              <a:t>Evaluar, fijar etapas, metas y supervisar</a:t>
            </a:r>
          </a:p>
          <a:p>
            <a:pPr lvl="1"/>
            <a:r>
              <a:rPr lang="es-ES" b="1" i="1" dirty="0"/>
              <a:t>Informes anuales de rendimiento</a:t>
            </a:r>
            <a:r>
              <a:rPr lang="es-ES" i="1" dirty="0"/>
              <a:t>.</a:t>
            </a:r>
          </a:p>
          <a:p>
            <a:pPr lvl="2"/>
            <a:r>
              <a:rPr lang="es-ES" dirty="0"/>
              <a:t>Desde 15/feb 2023 hasta 15/feb 2030</a:t>
            </a:r>
          </a:p>
          <a:p>
            <a:pPr lvl="2"/>
            <a:r>
              <a:rPr lang="es-ES" dirty="0"/>
              <a:t>Públicos.</a:t>
            </a:r>
          </a:p>
          <a:p>
            <a:r>
              <a:rPr lang="es-E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incentivos por buen rendimiento</a:t>
            </a:r>
            <a:r>
              <a:rPr lang="es-ES" b="1" dirty="0"/>
              <a:t>. </a:t>
            </a:r>
          </a:p>
          <a:p>
            <a:pPr lvl="1"/>
            <a:r>
              <a:rPr lang="es-ES" b="1" dirty="0"/>
              <a:t>A partir del 2026 aumento para ejercicio 2027 en función del resultado. </a:t>
            </a:r>
          </a:p>
          <a:p>
            <a:pPr lvl="1"/>
            <a:r>
              <a:rPr lang="es-ES" b="1" dirty="0"/>
              <a:t>Hasta 5% (España 50 M€)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del rendimiento CE </a:t>
            </a:r>
          </a:p>
          <a:p>
            <a:pPr lvl="1"/>
            <a:r>
              <a:rPr lang="es-ES" b="1" i="1" dirty="0">
                <a:solidFill>
                  <a:srgbClr val="768600"/>
                </a:solidFill>
              </a:rPr>
              <a:t>A los 3 años y al final del período</a:t>
            </a:r>
            <a:r>
              <a:rPr lang="es-ES" b="1" dirty="0">
                <a:solidFill>
                  <a:srgbClr val="768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8382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10BD9-B5BC-47D2-818A-9FB8951F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Estratégicos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03008FA-7403-426A-B8D1-FB1EB5471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052736"/>
            <a:ext cx="8568952" cy="47525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D97DD09-28B7-4D1F-BDDB-2CD478D29EF3}"/>
              </a:ext>
            </a:extLst>
          </p:cNvPr>
          <p:cNvSpPr txBox="1"/>
          <p:nvPr/>
        </p:nvSpPr>
        <p:spPr>
          <a:xfrm>
            <a:off x="251520" y="4941168"/>
            <a:ext cx="15121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Prese. PE-PAC 1/ene/2020</a:t>
            </a:r>
          </a:p>
          <a:p>
            <a:r>
              <a:rPr lang="es-ES" sz="1100" b="1" dirty="0">
                <a:solidFill>
                  <a:srgbClr val="FF0000"/>
                </a:solidFill>
              </a:rPr>
              <a:t>3 m CE</a:t>
            </a:r>
          </a:p>
          <a:p>
            <a:r>
              <a:rPr lang="es-ES" sz="1100" b="1" dirty="0">
                <a:solidFill>
                  <a:srgbClr val="FF0000"/>
                </a:solidFill>
              </a:rPr>
              <a:t>8 m </a:t>
            </a:r>
            <a:r>
              <a:rPr lang="es-ES" sz="1100" b="1" dirty="0" err="1">
                <a:solidFill>
                  <a:srgbClr val="FF0000"/>
                </a:solidFill>
              </a:rPr>
              <a:t>aprob</a:t>
            </a:r>
            <a:r>
              <a:rPr lang="es-ES" sz="11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711F65-09E3-4ED6-980E-B193D2D6BE3C}"/>
              </a:ext>
            </a:extLst>
          </p:cNvPr>
          <p:cNvSpPr txBox="1"/>
          <p:nvPr/>
        </p:nvSpPr>
        <p:spPr>
          <a:xfrm>
            <a:off x="179512" y="1750457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Modifica./ anual</a:t>
            </a:r>
          </a:p>
          <a:p>
            <a:r>
              <a:rPr lang="es-ES" sz="1200" b="1" dirty="0">
                <a:solidFill>
                  <a:srgbClr val="FF0000"/>
                </a:solidFill>
              </a:rPr>
              <a:t>30 d CE </a:t>
            </a:r>
            <a:r>
              <a:rPr lang="es-ES" sz="1200" b="1" dirty="0" err="1">
                <a:solidFill>
                  <a:srgbClr val="FF0000"/>
                </a:solidFill>
              </a:rPr>
              <a:t>observ</a:t>
            </a:r>
            <a:r>
              <a:rPr lang="es-ES" sz="1200" b="1" dirty="0">
                <a:solidFill>
                  <a:srgbClr val="FF0000"/>
                </a:solidFill>
              </a:rPr>
              <a:t>.</a:t>
            </a:r>
          </a:p>
          <a:p>
            <a:r>
              <a:rPr lang="es-ES" sz="1200" b="1" dirty="0">
                <a:solidFill>
                  <a:srgbClr val="FF0000"/>
                </a:solidFill>
              </a:rPr>
              <a:t>3 m aprobación</a:t>
            </a:r>
          </a:p>
          <a:p>
            <a:endParaRPr lang="es-E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0672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A0EAC-1E8B-4A3C-8683-EE3082F7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 y Gobernanza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6A018D-B3F8-4CB8-BCCD-37BCF70E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196974"/>
            <a:ext cx="7467600" cy="4680297"/>
          </a:xfrm>
        </p:spPr>
        <p:txBody>
          <a:bodyPr/>
          <a:lstStyle/>
          <a:p>
            <a:pPr marL="0" indent="0">
              <a:buNone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designarán autoridades de gestión (A.G.) y un comité de seguimiento (C.S.) </a:t>
            </a:r>
          </a:p>
          <a:p>
            <a:pPr lvl="1"/>
            <a:r>
              <a:rPr lang="es-ES" dirty="0"/>
              <a:t>Posibilidad de asistencia técnica con financiación comunitaria. </a:t>
            </a:r>
          </a:p>
          <a:p>
            <a:pPr lvl="1"/>
            <a:r>
              <a:rPr lang="es-ES" dirty="0"/>
              <a:t>C.S.: autoridades, organismos intermedios y representantes sociales y económicos. </a:t>
            </a:r>
          </a:p>
          <a:p>
            <a:pPr lvl="1"/>
            <a:r>
              <a:rPr lang="es-ES" dirty="0"/>
              <a:t>A.G. facilitará un sistema electrónico para el registro de la información y supervisión del rendimiento. </a:t>
            </a:r>
          </a:p>
          <a:p>
            <a:pPr lvl="1"/>
            <a:endParaRPr lang="es-ES" dirty="0"/>
          </a:p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nacionales y europeas de PAC</a:t>
            </a:r>
          </a:p>
          <a:p>
            <a:pPr lvl="1"/>
            <a:r>
              <a:rPr lang="es-ES" dirty="0"/>
              <a:t>Foro Administraciones y organizaciones. </a:t>
            </a:r>
          </a:p>
          <a:p>
            <a:pPr marL="571500" lvl="1" indent="0">
              <a:buNone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AEI en materia de productividad y sostenibilidad agrícola. </a:t>
            </a:r>
          </a:p>
          <a:p>
            <a:pPr lvl="1"/>
            <a:r>
              <a:rPr lang="es-ES" dirty="0"/>
              <a:t>Constituido por la CE para estimular la innovación y mejorar el intercambio de conocimiento. </a:t>
            </a:r>
          </a:p>
          <a:p>
            <a:pPr lvl="1"/>
            <a:r>
              <a:rPr lang="es-ES" dirty="0"/>
              <a:t>Apoyo a los SAE. </a:t>
            </a:r>
          </a:p>
          <a:p>
            <a:pPr marL="571500" lvl="1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5653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8EC80-81C6-4DE8-810F-DA934845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OCM Única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E747A2-3BD9-458E-85FA-C0217764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600" b="1" dirty="0"/>
          </a:p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Retoques legales y sectoriales</a:t>
            </a:r>
            <a:r>
              <a:rPr lang="es-ES" sz="2000" b="1" dirty="0"/>
              <a:t>. </a:t>
            </a:r>
          </a:p>
          <a:p>
            <a:pPr lvl="1"/>
            <a:r>
              <a:rPr lang="es-ES" sz="1800" b="1" dirty="0">
                <a:solidFill>
                  <a:srgbClr val="C00000"/>
                </a:solidFill>
              </a:rPr>
              <a:t>Vino</a:t>
            </a:r>
          </a:p>
          <a:p>
            <a:pPr lvl="2"/>
            <a:r>
              <a:rPr lang="es-ES" sz="1800" dirty="0"/>
              <a:t>Derechos de plantación.</a:t>
            </a:r>
          </a:p>
          <a:p>
            <a:pPr lvl="2"/>
            <a:r>
              <a:rPr lang="es-ES" sz="1800" dirty="0"/>
              <a:t>Autorizaciones de nuevas variedades y a DOP.</a:t>
            </a:r>
          </a:p>
          <a:p>
            <a:pPr lvl="2"/>
            <a:r>
              <a:rPr lang="es-ES" sz="1800" dirty="0"/>
              <a:t>Modificación de procedimientos DOP-IGP.</a:t>
            </a:r>
          </a:p>
          <a:p>
            <a:pPr lvl="2"/>
            <a:r>
              <a:rPr lang="es-ES" sz="1800" dirty="0"/>
              <a:t>Autorizar nuevos productos desalcoholizados. </a:t>
            </a:r>
          </a:p>
          <a:p>
            <a:pPr lvl="1"/>
            <a:r>
              <a:rPr lang="es-ES" sz="1800" b="1" dirty="0">
                <a:solidFill>
                  <a:srgbClr val="0070C0"/>
                </a:solidFill>
              </a:rPr>
              <a:t>DOP-IG</a:t>
            </a:r>
          </a:p>
          <a:p>
            <a:pPr lvl="2"/>
            <a:r>
              <a:rPr lang="es-ES" sz="1800" dirty="0"/>
              <a:t>Adecuar definición DO con acuerdos internacionales. </a:t>
            </a:r>
          </a:p>
          <a:p>
            <a:pPr lvl="2"/>
            <a:r>
              <a:rPr lang="es-ES" sz="1800" dirty="0"/>
              <a:t>Simplificación de procedimientos administrativo. </a:t>
            </a:r>
          </a:p>
          <a:p>
            <a:pPr lvl="1"/>
            <a:r>
              <a:rPr lang="es-ES" sz="1800" b="1" dirty="0">
                <a:solidFill>
                  <a:srgbClr val="FFC000"/>
                </a:solidFill>
              </a:rPr>
              <a:t>Eliminar disposiciones obsoletas</a:t>
            </a:r>
            <a:r>
              <a:rPr lang="es-ES" sz="1800" b="1" dirty="0"/>
              <a:t>. </a:t>
            </a:r>
          </a:p>
          <a:p>
            <a:pPr lvl="2"/>
            <a:r>
              <a:rPr lang="es-ES" sz="1800" dirty="0"/>
              <a:t>Azúcar. </a:t>
            </a:r>
            <a:endParaRPr lang="es-ES" sz="1800" dirty="0">
              <a:solidFill>
                <a:srgbClr val="FF0000"/>
              </a:solidFill>
            </a:endParaRPr>
          </a:p>
          <a:p>
            <a:pPr lvl="1"/>
            <a:r>
              <a:rPr lang="es-ES" sz="1800" b="1" dirty="0">
                <a:solidFill>
                  <a:srgbClr val="FF0000"/>
                </a:solidFill>
              </a:rPr>
              <a:t>Final de restituciones a la exportación</a:t>
            </a:r>
          </a:p>
          <a:p>
            <a:pPr lvl="2"/>
            <a:r>
              <a:rPr lang="es-ES" sz="1800" dirty="0"/>
              <a:t>Definición de subvención a la exportación alineada con la OMC:</a:t>
            </a:r>
          </a:p>
          <a:p>
            <a:pPr lvl="2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7520962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Posición de Cooperativas Agro-alimentarias de España</a:t>
            </a:r>
            <a:br>
              <a:rPr lang="es-ES" b="1" i="1" dirty="0"/>
            </a:br>
            <a:r>
              <a:rPr lang="es-ES" b="1" i="1" dirty="0">
                <a:solidFill>
                  <a:srgbClr val="768600"/>
                </a:solidFill>
              </a:rPr>
              <a:t>Una PAC para fortalecer el proyecto europeo.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496944" cy="4752305"/>
          </a:xfrm>
        </p:spPr>
        <p:txBody>
          <a:bodyPr>
            <a:normAutofit fontScale="85000" lnSpcReduction="20000"/>
          </a:bodyPr>
          <a:lstStyle/>
          <a:p>
            <a:pPr marL="400050" indent="-400050"/>
            <a:r>
              <a:rPr lang="es-ES" sz="1800" b="1" dirty="0"/>
              <a:t>Fruto de posiciones anteriores, aportaciones </a:t>
            </a:r>
            <a:r>
              <a:rPr lang="es-ES" sz="1800" b="1" dirty="0" err="1"/>
              <a:t>FUTs</a:t>
            </a:r>
            <a:r>
              <a:rPr lang="es-ES" sz="1800" b="1" dirty="0"/>
              <a:t>-Sectores y nuevos retos y temáticas identificadas .  </a:t>
            </a:r>
          </a:p>
          <a:p>
            <a:pPr marL="400050" indent="-400050"/>
            <a:r>
              <a:rPr lang="es-ES" sz="1800" b="1" dirty="0"/>
              <a:t>Contenido. Diez propuestas. </a:t>
            </a:r>
            <a:r>
              <a:rPr lang="es-ES" sz="1800" b="1" dirty="0">
                <a:solidFill>
                  <a:srgbClr val="768600"/>
                </a:solidFill>
              </a:rPr>
              <a:t>(Conseguido</a:t>
            </a:r>
            <a:r>
              <a:rPr lang="es-ES" sz="1800" b="1" dirty="0"/>
              <a:t>. </a:t>
            </a:r>
            <a:r>
              <a:rPr lang="es-ES" sz="1800" b="1" dirty="0">
                <a:solidFill>
                  <a:srgbClr val="F88818"/>
                </a:solidFill>
              </a:rPr>
              <a:t>No conseguido</a:t>
            </a:r>
            <a:r>
              <a:rPr lang="es-ES" sz="1800" b="1" dirty="0"/>
              <a:t>)</a:t>
            </a:r>
          </a:p>
          <a:p>
            <a:pPr marL="400050" indent="-400050"/>
            <a:endParaRPr lang="es-ES" sz="1800" b="1" dirty="0"/>
          </a:p>
          <a:p>
            <a:pPr marL="1158875" lvl="1" indent="-457200">
              <a:buFont typeface="+mj-lt"/>
              <a:buAutoNum type="arabicPeriod"/>
            </a:pPr>
            <a:r>
              <a:rPr lang="es-ES" sz="1500" b="1" i="1" dirty="0">
                <a:solidFill>
                  <a:srgbClr val="F88818"/>
                </a:solidFill>
              </a:rPr>
              <a:t>Una PAC sólida, económica y común que mantenga su presupuesto</a:t>
            </a:r>
          </a:p>
          <a:p>
            <a:pPr marL="1158875" lvl="1" indent="-457200">
              <a:buFont typeface="+mj-lt"/>
              <a:buAutoNum type="arabicPeriod"/>
            </a:pPr>
            <a:r>
              <a:rPr lang="es-ES" sz="1500" b="1" i="1" dirty="0">
                <a:solidFill>
                  <a:srgbClr val="768600"/>
                </a:solidFill>
              </a:rPr>
              <a:t>Incentivar la integración cooperativa y su dimensión relevante en el mercado para reequilibrar la cadena valor. El papel relevante de las Cooperativas/Organizaciones de Productores Empresariales (OPE).</a:t>
            </a:r>
          </a:p>
          <a:p>
            <a:pPr marL="1158875" lvl="1" indent="-457200">
              <a:buFont typeface="+mj-lt"/>
              <a:buAutoNum type="arabicPeriod"/>
            </a:pPr>
            <a:r>
              <a:rPr lang="es-ES" sz="1500" b="1" i="1" dirty="0">
                <a:solidFill>
                  <a:srgbClr val="F88818"/>
                </a:solidFill>
              </a:rPr>
              <a:t>Gestionar los mercados para mitigar la volatilidad, prevenir crisis y dar mayor seguridad a la renta de los productores. </a:t>
            </a:r>
            <a:endParaRPr lang="es-ES" sz="1500" i="1" dirty="0">
              <a:solidFill>
                <a:srgbClr val="F88818"/>
              </a:solidFill>
            </a:endParaRPr>
          </a:p>
          <a:p>
            <a:pPr marL="1158875" lvl="1" indent="-457200">
              <a:buFont typeface="+mj-lt"/>
              <a:buAutoNum type="arabicPeriod"/>
            </a:pPr>
            <a:r>
              <a:rPr lang="es-ES" sz="1500" b="1" i="1" dirty="0">
                <a:solidFill>
                  <a:srgbClr val="768600"/>
                </a:solidFill>
              </a:rPr>
              <a:t>Mantenimiento y refuerzo de los regímenes específicos de las Frutas y Hortalizas y el Vino. </a:t>
            </a:r>
            <a:endParaRPr lang="es-ES" sz="1500" i="1" dirty="0">
              <a:solidFill>
                <a:srgbClr val="768600"/>
              </a:solidFill>
            </a:endParaRPr>
          </a:p>
          <a:p>
            <a:pPr marL="1158875" lvl="1" indent="-457200">
              <a:buFont typeface="+mj-lt"/>
              <a:buAutoNum type="arabicPeriod"/>
            </a:pPr>
            <a:r>
              <a:rPr lang="es-ES" sz="1500" b="1" i="1" dirty="0">
                <a:solidFill>
                  <a:srgbClr val="768600"/>
                </a:solidFill>
              </a:rPr>
              <a:t>Promover un modelo de pagos directos que prime la actividad productiva y transparente, y unos pagos asociados vinculados a objetivos en el mercado. </a:t>
            </a:r>
            <a:r>
              <a:rPr lang="es-ES" sz="1500" i="1" dirty="0">
                <a:solidFill>
                  <a:srgbClr val="768600"/>
                </a:solidFill>
              </a:rPr>
              <a:t> </a:t>
            </a:r>
          </a:p>
          <a:p>
            <a:pPr marL="1158875" lvl="1" indent="-457200">
              <a:buFont typeface="+mj-lt"/>
              <a:buAutoNum type="arabicPeriod"/>
            </a:pPr>
            <a:r>
              <a:rPr lang="es-ES" sz="1500" b="1" i="1" dirty="0">
                <a:solidFill>
                  <a:srgbClr val="768600"/>
                </a:solidFill>
              </a:rPr>
              <a:t>Una reglamentación europea de las Prácticas Comerciales Desleales (PCD).</a:t>
            </a:r>
            <a:r>
              <a:rPr lang="es-ES" sz="1500" i="1" dirty="0">
                <a:solidFill>
                  <a:srgbClr val="768600"/>
                </a:solidFill>
              </a:rPr>
              <a:t> </a:t>
            </a:r>
          </a:p>
          <a:p>
            <a:pPr marL="1158875" lvl="1" indent="-457200">
              <a:buFont typeface="+mj-lt"/>
              <a:buAutoNum type="arabicPeriod"/>
            </a:pPr>
            <a:r>
              <a:rPr lang="es-ES" sz="1500" b="1" i="1" dirty="0">
                <a:solidFill>
                  <a:srgbClr val="768600"/>
                </a:solidFill>
              </a:rPr>
              <a:t>La innovación como un medio clave para mejorar la gestión del medioambiente y la lucha contra el cambio climático</a:t>
            </a:r>
            <a:r>
              <a:rPr lang="es-ES" sz="1500" i="1" dirty="0">
                <a:solidFill>
                  <a:srgbClr val="768600"/>
                </a:solidFill>
              </a:rPr>
              <a:t>. </a:t>
            </a:r>
          </a:p>
          <a:p>
            <a:pPr marL="1158875" lvl="1" indent="-457200">
              <a:buFont typeface="+mj-lt"/>
              <a:buAutoNum type="arabicPeriod"/>
            </a:pPr>
            <a:r>
              <a:rPr lang="es-ES" sz="1500" b="1" i="1" dirty="0">
                <a:solidFill>
                  <a:srgbClr val="768600"/>
                </a:solidFill>
              </a:rPr>
              <a:t>La sanidad animal y vegetal, su investigación</a:t>
            </a:r>
            <a:r>
              <a:rPr lang="es-ES" sz="1500" i="1" dirty="0"/>
              <a:t>. </a:t>
            </a:r>
          </a:p>
          <a:p>
            <a:pPr marL="1158875" lvl="1" indent="-457200">
              <a:buFont typeface="+mj-lt"/>
              <a:buAutoNum type="arabicPeriod"/>
            </a:pPr>
            <a:r>
              <a:rPr lang="es-ES" sz="1500" b="1" i="1" dirty="0">
                <a:solidFill>
                  <a:srgbClr val="768600"/>
                </a:solidFill>
              </a:rPr>
              <a:t>Rejuvenecer</a:t>
            </a:r>
            <a:r>
              <a:rPr lang="es-ES" sz="1500" b="1" i="1" dirty="0"/>
              <a:t> el sector y </a:t>
            </a:r>
            <a:r>
              <a:rPr lang="es-ES" sz="1500" b="1" i="1" dirty="0">
                <a:solidFill>
                  <a:srgbClr val="F88818"/>
                </a:solidFill>
              </a:rPr>
              <a:t>una mayor inclusión de la mujer en la actividad agrícola.</a:t>
            </a:r>
            <a:r>
              <a:rPr lang="es-ES" sz="1500" i="1" dirty="0">
                <a:solidFill>
                  <a:srgbClr val="F88818"/>
                </a:solidFill>
              </a:rPr>
              <a:t> </a:t>
            </a:r>
          </a:p>
          <a:p>
            <a:pPr marL="1158875" lvl="1" indent="-457200">
              <a:buFont typeface="+mj-lt"/>
              <a:buAutoNum type="arabicPeriod"/>
            </a:pPr>
            <a:r>
              <a:rPr lang="es-ES" sz="1500" b="1" i="1" dirty="0">
                <a:solidFill>
                  <a:srgbClr val="F88818"/>
                </a:solidFill>
              </a:rPr>
              <a:t>Política Comercial Internacional: fomentar a la UE como Entidad Única y seguir promocionando la producción de la UE en terceros países.</a:t>
            </a:r>
            <a:r>
              <a:rPr lang="es-ES" sz="1500" i="1" dirty="0">
                <a:solidFill>
                  <a:srgbClr val="F88818"/>
                </a:solidFill>
              </a:rPr>
              <a:t> </a:t>
            </a:r>
            <a:endParaRPr lang="es-ES" sz="1500" dirty="0">
              <a:solidFill>
                <a:srgbClr val="F88818"/>
              </a:solidFill>
            </a:endParaRPr>
          </a:p>
          <a:p>
            <a:pPr marL="1158875" lvl="1" indent="-457200">
              <a:buNone/>
            </a:pPr>
            <a:endParaRPr lang="es-ES" sz="1900" b="1" i="1" dirty="0">
              <a:solidFill>
                <a:srgbClr val="C00000"/>
              </a:solidFill>
            </a:endParaRPr>
          </a:p>
          <a:p>
            <a:pPr marL="1158875" lvl="1" indent="-457200" algn="ctr">
              <a:buNone/>
            </a:pPr>
            <a:r>
              <a:rPr lang="es-ES" sz="1900" b="1" i="1" dirty="0">
                <a:solidFill>
                  <a:srgbClr val="C00000"/>
                </a:solidFill>
              </a:rPr>
              <a:t>Agrupados por orden estratégico: Mensaje político amplio, nuestros mensajes clásicos nuevos retos horizontales. </a:t>
            </a:r>
          </a:p>
          <a:p>
            <a:pPr marL="1158875" lvl="1" indent="-457200">
              <a:buFont typeface="+mj-lt"/>
              <a:buAutoNum type="arabicPeriod"/>
            </a:pPr>
            <a:endParaRPr lang="es-ES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E74B9-9FDF-4337-903D-63D4C024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Posicionamiento preliminar sobre propuestas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Enmiendas a preparar ya acordadas de posiciones anteriores o decididas por los CS 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8FBC81-2BE8-4826-AAF7-5E0F2B361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824536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Inquietud ante PE-PAC.</a:t>
            </a:r>
          </a:p>
          <a:p>
            <a:pPr lvl="1"/>
            <a:r>
              <a:rPr lang="es-ES" b="1" dirty="0"/>
              <a:t>Mayor definición de la Comisión. EM elige en un menú. </a:t>
            </a:r>
          </a:p>
          <a:p>
            <a:pPr lvl="1"/>
            <a:r>
              <a:rPr lang="es-ES" b="1" dirty="0"/>
              <a:t>Evitar dispersión normativa y riesgo de competencia reglamentaria. </a:t>
            </a:r>
          </a:p>
          <a:p>
            <a:pPr marL="1044575" lvl="1" indent="-342900"/>
            <a:endParaRPr lang="es-ES" b="1" dirty="0"/>
          </a:p>
          <a:p>
            <a:r>
              <a:rPr lang="es-ES" b="1" dirty="0"/>
              <a:t>Incluir gestión de mercados.</a:t>
            </a:r>
          </a:p>
          <a:p>
            <a:pPr lvl="1"/>
            <a:r>
              <a:rPr lang="es-ES" b="1" dirty="0"/>
              <a:t>Abrir debate. </a:t>
            </a:r>
          </a:p>
          <a:p>
            <a:pPr lvl="1"/>
            <a:r>
              <a:rPr lang="es-ES" b="1" dirty="0"/>
              <a:t>Extender art. 167 OCM-U a otros sectores. </a:t>
            </a:r>
          </a:p>
          <a:p>
            <a:r>
              <a:rPr lang="es-ES" b="1" dirty="0"/>
              <a:t>Mejorar propuestas sectoriales. </a:t>
            </a:r>
          </a:p>
          <a:p>
            <a:pPr lvl="1"/>
            <a:r>
              <a:rPr lang="es-ES" b="1" dirty="0"/>
              <a:t>Vino</a:t>
            </a:r>
            <a:r>
              <a:rPr lang="es-ES" dirty="0"/>
              <a:t>. Eliminar limitación PYME en la medida de inversiones. </a:t>
            </a:r>
          </a:p>
          <a:p>
            <a:pPr lvl="1"/>
            <a:r>
              <a:rPr lang="es-ES" b="1" dirty="0" err="1"/>
              <a:t>FyH</a:t>
            </a:r>
            <a:r>
              <a:rPr lang="es-ES" dirty="0"/>
              <a:t>. inversión medioambiente e innovación. </a:t>
            </a:r>
          </a:p>
          <a:p>
            <a:pPr lvl="1"/>
            <a:endParaRPr lang="es-ES" dirty="0"/>
          </a:p>
          <a:p>
            <a:r>
              <a:rPr lang="es-ES" b="1" dirty="0"/>
              <a:t>Apoyo PO en otros sectores. </a:t>
            </a:r>
          </a:p>
          <a:p>
            <a:pPr lvl="1"/>
            <a:r>
              <a:rPr lang="es-ES" b="1" dirty="0"/>
              <a:t>Posibilidades: Aumento del 3%, vincular ayuda asociada. </a:t>
            </a:r>
          </a:p>
          <a:p>
            <a:endParaRPr lang="es-ES" dirty="0"/>
          </a:p>
          <a:p>
            <a:r>
              <a:rPr lang="es-ES" b="1" dirty="0"/>
              <a:t>Pagos Directos.</a:t>
            </a:r>
          </a:p>
          <a:p>
            <a:pPr lvl="1"/>
            <a:r>
              <a:rPr lang="es-ES" b="1" dirty="0"/>
              <a:t>Agricultor genuino. </a:t>
            </a:r>
            <a:r>
              <a:rPr lang="es-ES" i="1" dirty="0"/>
              <a:t>Evitar actividad en negro. </a:t>
            </a:r>
            <a:endParaRPr lang="es-ES" dirty="0"/>
          </a:p>
          <a:p>
            <a:pPr lvl="1"/>
            <a:r>
              <a:rPr lang="es-ES" b="1" dirty="0" err="1"/>
              <a:t>Capping</a:t>
            </a:r>
            <a:r>
              <a:rPr lang="es-ES" b="1" dirty="0"/>
              <a:t>. </a:t>
            </a:r>
            <a:r>
              <a:rPr lang="es-ES" i="1" dirty="0"/>
              <a:t>Tener en cuenta la situación de las cooperativas. </a:t>
            </a:r>
            <a:endParaRPr lang="es-ES" b="1" dirty="0"/>
          </a:p>
          <a:p>
            <a:pPr lvl="1"/>
            <a:r>
              <a:rPr lang="es-ES" b="1" dirty="0"/>
              <a:t>Asociadas. </a:t>
            </a:r>
            <a:r>
              <a:rPr lang="es-ES" i="1" dirty="0"/>
              <a:t>Vincular PO otros sectores?</a:t>
            </a:r>
            <a:endParaRPr lang="es-ES" b="1" dirty="0"/>
          </a:p>
          <a:p>
            <a:pPr lvl="1"/>
            <a:r>
              <a:rPr lang="es-ES" b="1" dirty="0"/>
              <a:t>jóvenes en CECT. </a:t>
            </a:r>
            <a:r>
              <a:rPr lang="es-ES" i="1" dirty="0"/>
              <a:t>Adaptar el concepto de jefe de explotación a la especificidad de las formas cooperativas. </a:t>
            </a:r>
            <a:endParaRPr lang="es-ES" b="1" dirty="0"/>
          </a:p>
          <a:p>
            <a:r>
              <a:rPr lang="es-ES" b="1" dirty="0"/>
              <a:t>Innovación, EIP.</a:t>
            </a:r>
          </a:p>
          <a:p>
            <a:pPr lvl="1"/>
            <a:r>
              <a:rPr lang="es-ES" b="1" dirty="0"/>
              <a:t>incentivar y priorizar enfoques colectivos y cooperativos</a:t>
            </a:r>
            <a:r>
              <a:rPr lang="es-ES" dirty="0"/>
              <a:t>. </a:t>
            </a:r>
          </a:p>
          <a:p>
            <a:pPr lvl="1"/>
            <a:endParaRPr lang="es-ES" dirty="0"/>
          </a:p>
          <a:p>
            <a:r>
              <a:rPr lang="es-ES" b="1" dirty="0"/>
              <a:t>Otras cuestiones por definir</a:t>
            </a:r>
          </a:p>
          <a:p>
            <a:pPr lvl="1"/>
            <a:r>
              <a:rPr lang="es-ES" b="1" dirty="0"/>
              <a:t>OCM-U</a:t>
            </a:r>
            <a:r>
              <a:rPr lang="es-ES" dirty="0"/>
              <a:t>. Apertura de mayor margen para actuar de manera coordinada en caso de crisis. </a:t>
            </a:r>
          </a:p>
          <a:p>
            <a:pPr lvl="1"/>
            <a:r>
              <a:rPr lang="es-ES" b="1" dirty="0"/>
              <a:t>PNDR. </a:t>
            </a:r>
            <a:r>
              <a:rPr lang="es-ES" dirty="0"/>
              <a:t>Se mantenga para financiar medidas supra-autonómicas (LICA)</a:t>
            </a:r>
          </a:p>
          <a:p>
            <a:pPr marL="0" indent="0">
              <a:buNone/>
            </a:pP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1257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r>
              <a:rPr lang="es-ES" sz="2800" b="1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824536"/>
          </a:xfrm>
        </p:spPr>
        <p:txBody>
          <a:bodyPr>
            <a:normAutofit fontScale="92500" lnSpcReduction="20000"/>
          </a:bodyPr>
          <a:lstStyle/>
          <a:p>
            <a:r>
              <a:rPr lang="es-E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DE MODELO NO DE MEDIDAS. </a:t>
            </a:r>
          </a:p>
          <a:p>
            <a:r>
              <a:rPr lang="es-E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A SEGUIR</a:t>
            </a:r>
          </a:p>
          <a:p>
            <a:pPr marL="1101725" lvl="1" indent="-400050"/>
            <a:r>
              <a:rPr lang="es-ES" sz="1700" b="1" dirty="0">
                <a:solidFill>
                  <a:srgbClr val="0070C0"/>
                </a:solidFill>
              </a:rPr>
              <a:t>UE</a:t>
            </a:r>
            <a:r>
              <a:rPr lang="es-ES" sz="1700" dirty="0">
                <a:solidFill>
                  <a:srgbClr val="0070C0"/>
                </a:solidFill>
              </a:rPr>
              <a:t>: </a:t>
            </a:r>
            <a:r>
              <a:rPr lang="es-ES" sz="1700" dirty="0"/>
              <a:t>Enmiendas PE</a:t>
            </a:r>
            <a:r>
              <a:rPr lang="es-ES" sz="1500" dirty="0"/>
              <a:t>. </a:t>
            </a:r>
            <a:r>
              <a:rPr lang="es-ES" sz="1500" b="1" i="1" dirty="0"/>
              <a:t>(Ponente COMAGRI. Esther Herranz)</a:t>
            </a:r>
          </a:p>
          <a:p>
            <a:pPr marL="1101725" lvl="1" indent="-400050"/>
            <a:r>
              <a:rPr lang="es-ES" sz="1700" b="1" dirty="0">
                <a:solidFill>
                  <a:srgbClr val="C00000"/>
                </a:solidFill>
              </a:rPr>
              <a:t>España. </a:t>
            </a:r>
            <a:r>
              <a:rPr lang="es-ES" sz="1700" dirty="0"/>
              <a:t>Fases.</a:t>
            </a:r>
            <a:r>
              <a:rPr lang="es-ES" sz="1700" b="1" i="1" dirty="0"/>
              <a:t> </a:t>
            </a:r>
            <a:endParaRPr lang="es-ES" sz="1700" dirty="0"/>
          </a:p>
          <a:p>
            <a:pPr marL="1520825" lvl="2" indent="-400050"/>
            <a:r>
              <a:rPr lang="es-ES" sz="1500" dirty="0"/>
              <a:t>Abrir posibilidades en el marco comunitario </a:t>
            </a:r>
            <a:r>
              <a:rPr lang="es-ES" sz="1500" b="1" dirty="0"/>
              <a:t>(posición común MFP)</a:t>
            </a:r>
          </a:p>
          <a:p>
            <a:pPr marL="1520825" lvl="2" indent="-400050"/>
            <a:r>
              <a:rPr lang="es-ES" sz="1500" dirty="0"/>
              <a:t>Implantar y ejecutar en España </a:t>
            </a:r>
            <a:r>
              <a:rPr lang="es-ES" sz="1500" b="1" dirty="0"/>
              <a:t>(debate GOB-CCAA)</a:t>
            </a:r>
            <a:endParaRPr lang="es-ES" b="1" dirty="0"/>
          </a:p>
          <a:p>
            <a:r>
              <a:rPr lang="es-E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</a:t>
            </a:r>
          </a:p>
          <a:p>
            <a:pPr marL="1101725" lvl="1" indent="-400050"/>
            <a:r>
              <a:rPr lang="es-E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</a:t>
            </a:r>
          </a:p>
          <a:p>
            <a:pPr marL="1520825" lvl="2" indent="-400050"/>
            <a:r>
              <a:rPr lang="es-ES" sz="1500" dirty="0"/>
              <a:t>Sectores y medidas. </a:t>
            </a:r>
          </a:p>
          <a:p>
            <a:pPr marL="1520825" lvl="2" indent="-400050"/>
            <a:r>
              <a:rPr lang="es-ES" sz="1500" dirty="0"/>
              <a:t>Agricultor genuino. </a:t>
            </a:r>
          </a:p>
          <a:p>
            <a:pPr marL="1520825" lvl="2" indent="-400050"/>
            <a:r>
              <a:rPr lang="es-ES" sz="1500" dirty="0"/>
              <a:t>PO y OP económicas. </a:t>
            </a:r>
          </a:p>
          <a:p>
            <a:pPr marL="1520825" lvl="2" indent="-400050"/>
            <a:r>
              <a:rPr lang="es-ES" sz="1500" dirty="0"/>
              <a:t>Gestión de mercados. </a:t>
            </a:r>
          </a:p>
          <a:p>
            <a:pPr marL="1101725" lvl="1" indent="-400050"/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Externo.</a:t>
            </a:r>
          </a:p>
          <a:p>
            <a:pPr marL="1520825" lvl="2" indent="-400050"/>
            <a:r>
              <a:rPr lang="es-ES" sz="1500" dirty="0"/>
              <a:t>Pagos directos y reparto presupuesto. </a:t>
            </a:r>
          </a:p>
          <a:p>
            <a:pPr marL="1520825" lvl="2" indent="-400050"/>
            <a:r>
              <a:rPr lang="es-ES" sz="1500" dirty="0"/>
              <a:t>PO y OP Económicas. </a:t>
            </a:r>
          </a:p>
          <a:p>
            <a:pPr marL="1406525" lvl="2" indent="-285750"/>
            <a:endParaRPr lang="es-E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/>
            <a:r>
              <a:rPr lang="es-E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Cooperativas </a:t>
            </a:r>
            <a:r>
              <a:rPr lang="es-E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Agro-alimentarias</a:t>
            </a:r>
            <a:r>
              <a:rPr lang="es-E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101725" lvl="1" indent="-400050"/>
            <a:r>
              <a:rPr lang="es-ES" sz="1500" dirty="0"/>
              <a:t>2 documentos de posición.</a:t>
            </a:r>
          </a:p>
          <a:p>
            <a:pPr marL="1101725" lvl="1" indent="-400050"/>
            <a:r>
              <a:rPr lang="es-ES" sz="1500" dirty="0"/>
              <a:t>Reacción preliminar.</a:t>
            </a:r>
          </a:p>
          <a:p>
            <a:pPr marL="1101725" lvl="1" indent="-400050"/>
            <a:r>
              <a:rPr lang="es-ES" sz="1500" dirty="0"/>
              <a:t>VDC 18 julio. Propongo 24/julio</a:t>
            </a:r>
          </a:p>
          <a:p>
            <a:pPr marL="1101725" lvl="1" indent="-400050"/>
            <a:r>
              <a:rPr lang="es-ES" sz="1500" dirty="0"/>
              <a:t>CIS 12 de septiembre</a:t>
            </a:r>
          </a:p>
          <a:p>
            <a:pPr marL="1101725" lvl="1" indent="-400050"/>
            <a:endParaRPr lang="es-ES" sz="1500" dirty="0"/>
          </a:p>
          <a:p>
            <a:pPr marL="1101725" lvl="1" indent="-400050"/>
            <a:endParaRPr lang="es-ES" sz="15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30 Grupo"/>
          <p:cNvGrpSpPr>
            <a:grpSpLocks/>
          </p:cNvGrpSpPr>
          <p:nvPr/>
        </p:nvGrpSpPr>
        <p:grpSpPr bwMode="auto">
          <a:xfrm>
            <a:off x="-107950" y="-171450"/>
            <a:ext cx="9144000" cy="7056438"/>
            <a:chOff x="453455" y="-198794"/>
            <a:chExt cx="9144000" cy="7056794"/>
          </a:xfrm>
        </p:grpSpPr>
        <p:sp>
          <p:nvSpPr>
            <p:cNvPr id="26628" name="Rectangle 2"/>
            <p:cNvSpPr>
              <a:spLocks noChangeArrowheads="1"/>
            </p:cNvSpPr>
            <p:nvPr/>
          </p:nvSpPr>
          <p:spPr bwMode="auto">
            <a:xfrm>
              <a:off x="453455" y="-198794"/>
              <a:ext cx="9144000" cy="6858000"/>
            </a:xfrm>
            <a:prstGeom prst="rect">
              <a:avLst/>
            </a:prstGeom>
            <a:solidFill>
              <a:srgbClr val="17151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 sz="2000">
                <a:latin typeface="Calibri" pitchFamily="34" charset="0"/>
              </a:endParaRPr>
            </a:p>
          </p:txBody>
        </p:sp>
        <p:sp>
          <p:nvSpPr>
            <p:cNvPr id="26629" name="Oval 3"/>
            <p:cNvSpPr>
              <a:spLocks noChangeArrowheads="1"/>
            </p:cNvSpPr>
            <p:nvPr/>
          </p:nvSpPr>
          <p:spPr bwMode="auto">
            <a:xfrm rot="5400000">
              <a:off x="454025" y="228600"/>
              <a:ext cx="152400" cy="152400"/>
            </a:xfrm>
            <a:prstGeom prst="ellipse">
              <a:avLst/>
            </a:prstGeom>
            <a:solidFill>
              <a:srgbClr val="A592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30" name="Oval 4"/>
            <p:cNvSpPr>
              <a:spLocks noChangeArrowheads="1"/>
            </p:cNvSpPr>
            <p:nvPr/>
          </p:nvSpPr>
          <p:spPr bwMode="auto">
            <a:xfrm rot="5400000">
              <a:off x="454025" y="619125"/>
              <a:ext cx="152400" cy="152400"/>
            </a:xfrm>
            <a:prstGeom prst="ellipse">
              <a:avLst/>
            </a:prstGeom>
            <a:solidFill>
              <a:srgbClr val="D3DD5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31" name="Oval 5"/>
            <p:cNvSpPr>
              <a:spLocks noChangeArrowheads="1"/>
            </p:cNvSpPr>
            <p:nvPr/>
          </p:nvSpPr>
          <p:spPr bwMode="auto">
            <a:xfrm rot="5400000">
              <a:off x="454025" y="1009650"/>
              <a:ext cx="152400" cy="152400"/>
            </a:xfrm>
            <a:prstGeom prst="ellipse">
              <a:avLst/>
            </a:prstGeom>
            <a:solidFill>
              <a:srgbClr val="C5108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32" name="Oval 6"/>
            <p:cNvSpPr>
              <a:spLocks noChangeArrowheads="1"/>
            </p:cNvSpPr>
            <p:nvPr/>
          </p:nvSpPr>
          <p:spPr bwMode="auto">
            <a:xfrm rot="5400000">
              <a:off x="454025" y="1400175"/>
              <a:ext cx="152400" cy="152400"/>
            </a:xfrm>
            <a:prstGeom prst="ellipse">
              <a:avLst/>
            </a:prstGeom>
            <a:solidFill>
              <a:srgbClr val="21994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33" name="Oval 7"/>
            <p:cNvSpPr>
              <a:spLocks noChangeArrowheads="1"/>
            </p:cNvSpPr>
            <p:nvPr/>
          </p:nvSpPr>
          <p:spPr bwMode="auto">
            <a:xfrm rot="5400000">
              <a:off x="454025" y="1790700"/>
              <a:ext cx="152400" cy="152400"/>
            </a:xfrm>
            <a:prstGeom prst="ellipse">
              <a:avLst/>
            </a:prstGeom>
            <a:solidFill>
              <a:srgbClr val="7E043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34" name="Oval 8"/>
            <p:cNvSpPr>
              <a:spLocks noChangeArrowheads="1"/>
            </p:cNvSpPr>
            <p:nvPr/>
          </p:nvSpPr>
          <p:spPr bwMode="auto">
            <a:xfrm rot="5400000">
              <a:off x="454025" y="2181225"/>
              <a:ext cx="152400" cy="152400"/>
            </a:xfrm>
            <a:prstGeom prst="ellipse">
              <a:avLst/>
            </a:prstGeom>
            <a:solidFill>
              <a:srgbClr val="CBCB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35" name="Oval 9"/>
            <p:cNvSpPr>
              <a:spLocks noChangeArrowheads="1"/>
            </p:cNvSpPr>
            <p:nvPr/>
          </p:nvSpPr>
          <p:spPr bwMode="auto">
            <a:xfrm rot="5400000">
              <a:off x="454025" y="2571750"/>
              <a:ext cx="152400" cy="152400"/>
            </a:xfrm>
            <a:prstGeom prst="ellipse">
              <a:avLst/>
            </a:prstGeom>
            <a:solidFill>
              <a:srgbClr val="E2B52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36" name="Oval 10"/>
            <p:cNvSpPr>
              <a:spLocks noChangeArrowheads="1"/>
            </p:cNvSpPr>
            <p:nvPr/>
          </p:nvSpPr>
          <p:spPr bwMode="auto">
            <a:xfrm rot="5400000">
              <a:off x="455613" y="2924944"/>
              <a:ext cx="152400" cy="152400"/>
            </a:xfrm>
            <a:prstGeom prst="ellipse">
              <a:avLst/>
            </a:prstGeom>
            <a:solidFill>
              <a:srgbClr val="A9005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37" name="Oval 11"/>
            <p:cNvSpPr>
              <a:spLocks noChangeArrowheads="1"/>
            </p:cNvSpPr>
            <p:nvPr/>
          </p:nvSpPr>
          <p:spPr bwMode="auto">
            <a:xfrm rot="5400000">
              <a:off x="457200" y="3352800"/>
              <a:ext cx="152400" cy="152400"/>
            </a:xfrm>
            <a:prstGeom prst="ellipse">
              <a:avLst/>
            </a:prstGeom>
            <a:solidFill>
              <a:srgbClr val="AF996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38" name="Oval 12"/>
            <p:cNvSpPr>
              <a:spLocks noChangeArrowheads="1"/>
            </p:cNvSpPr>
            <p:nvPr/>
          </p:nvSpPr>
          <p:spPr bwMode="auto">
            <a:xfrm rot="5400000">
              <a:off x="455613" y="3743325"/>
              <a:ext cx="152400" cy="152400"/>
            </a:xfrm>
            <a:prstGeom prst="ellipse">
              <a:avLst/>
            </a:prstGeom>
            <a:solidFill>
              <a:srgbClr val="7C59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39" name="Oval 13"/>
            <p:cNvSpPr>
              <a:spLocks noChangeArrowheads="1"/>
            </p:cNvSpPr>
            <p:nvPr/>
          </p:nvSpPr>
          <p:spPr bwMode="auto">
            <a:xfrm rot="5400000">
              <a:off x="455613" y="4133850"/>
              <a:ext cx="152400" cy="152400"/>
            </a:xfrm>
            <a:prstGeom prst="ellipse">
              <a:avLst/>
            </a:prstGeom>
            <a:solidFill>
              <a:srgbClr val="71204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40" name="Oval 14"/>
            <p:cNvSpPr>
              <a:spLocks noChangeArrowheads="1"/>
            </p:cNvSpPr>
            <p:nvPr/>
          </p:nvSpPr>
          <p:spPr bwMode="auto">
            <a:xfrm rot="5400000">
              <a:off x="455613" y="4524375"/>
              <a:ext cx="152400" cy="152400"/>
            </a:xfrm>
            <a:prstGeom prst="ellipse">
              <a:avLst/>
            </a:prstGeom>
            <a:solidFill>
              <a:srgbClr val="F4E41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41" name="Oval 15"/>
            <p:cNvSpPr>
              <a:spLocks noChangeArrowheads="1"/>
            </p:cNvSpPr>
            <p:nvPr/>
          </p:nvSpPr>
          <p:spPr bwMode="auto">
            <a:xfrm rot="5400000">
              <a:off x="455613" y="4914900"/>
              <a:ext cx="152400" cy="152400"/>
            </a:xfrm>
            <a:prstGeom prst="ellipse">
              <a:avLst/>
            </a:prstGeom>
            <a:solidFill>
              <a:srgbClr val="9F243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42" name="Oval 16"/>
            <p:cNvSpPr>
              <a:spLocks noChangeArrowheads="1"/>
            </p:cNvSpPr>
            <p:nvPr/>
          </p:nvSpPr>
          <p:spPr bwMode="auto">
            <a:xfrm rot="5400000">
              <a:off x="455613" y="5305425"/>
              <a:ext cx="152400" cy="152400"/>
            </a:xfrm>
            <a:prstGeom prst="ellipse">
              <a:avLst/>
            </a:prstGeom>
            <a:solidFill>
              <a:srgbClr val="BF112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43" name="Oval 17"/>
            <p:cNvSpPr>
              <a:spLocks noChangeArrowheads="1"/>
            </p:cNvSpPr>
            <p:nvPr/>
          </p:nvSpPr>
          <p:spPr bwMode="auto">
            <a:xfrm rot="5400000">
              <a:off x="455613" y="5695950"/>
              <a:ext cx="152400" cy="152400"/>
            </a:xfrm>
            <a:prstGeom prst="ellipse">
              <a:avLst/>
            </a:prstGeom>
            <a:solidFill>
              <a:srgbClr val="E2B52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44" name="Oval 18"/>
            <p:cNvSpPr>
              <a:spLocks noChangeArrowheads="1"/>
            </p:cNvSpPr>
            <p:nvPr/>
          </p:nvSpPr>
          <p:spPr bwMode="auto">
            <a:xfrm rot="5400000">
              <a:off x="455613" y="6086475"/>
              <a:ext cx="152400" cy="152400"/>
            </a:xfrm>
            <a:prstGeom prst="ellipse">
              <a:avLst/>
            </a:prstGeom>
            <a:solidFill>
              <a:srgbClr val="DEA7C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sp>
          <p:nvSpPr>
            <p:cNvPr id="26645" name="Oval 19"/>
            <p:cNvSpPr>
              <a:spLocks noChangeArrowheads="1"/>
            </p:cNvSpPr>
            <p:nvPr/>
          </p:nvSpPr>
          <p:spPr bwMode="auto">
            <a:xfrm rot="5400000">
              <a:off x="455613" y="6477000"/>
              <a:ext cx="152400" cy="152400"/>
            </a:xfrm>
            <a:prstGeom prst="ellipse">
              <a:avLst/>
            </a:prstGeom>
            <a:solidFill>
              <a:srgbClr val="C4006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>
                <a:latin typeface="Calibri" pitchFamily="34" charset="0"/>
              </a:endParaRPr>
            </a:p>
          </p:txBody>
        </p:sp>
        <p:pic>
          <p:nvPicPr>
            <p:cNvPr id="26646" name="Picture 20" descr="locoar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6072" y="5876925"/>
              <a:ext cx="977897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7" name="Rectangle 21"/>
            <p:cNvSpPr>
              <a:spLocks noChangeArrowheads="1"/>
            </p:cNvSpPr>
            <p:nvPr/>
          </p:nvSpPr>
          <p:spPr bwMode="auto">
            <a:xfrm>
              <a:off x="8793163" y="4495800"/>
              <a:ext cx="4222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3200">
                  <a:solidFill>
                    <a:srgbClr val="CED927"/>
                  </a:solidFill>
                  <a:latin typeface="Calibri" pitchFamily="34" charset="0"/>
                </a:rPr>
                <a:t>&gt;</a:t>
              </a:r>
            </a:p>
          </p:txBody>
        </p:sp>
        <p:sp>
          <p:nvSpPr>
            <p:cNvPr id="28" name="Rectangle 2"/>
            <p:cNvSpPr txBox="1">
              <a:spLocks noChangeArrowheads="1"/>
            </p:cNvSpPr>
            <p:nvPr/>
          </p:nvSpPr>
          <p:spPr>
            <a:xfrm>
              <a:off x="812230" y="880760"/>
              <a:ext cx="7772400" cy="914446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endParaRPr lang="es-ES" sz="1800" b="1" dirty="0">
                <a:solidFill>
                  <a:schemeClr val="bg1"/>
                </a:solidFill>
                <a:ea typeface="ＭＳ Ｐゴシック"/>
                <a:cs typeface="ＭＳ Ｐゴシック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s-ES" sz="40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Gracias </a:t>
              </a:r>
            </a:p>
            <a:p>
              <a:pPr algn="ctr" fontAlgn="auto">
                <a:spcAft>
                  <a:spcPts val="0"/>
                </a:spcAft>
                <a:defRPr/>
              </a:pPr>
              <a:endParaRPr lang="es-E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6649" name="Rectangle 4"/>
            <p:cNvSpPr txBox="1">
              <a:spLocks noChangeArrowheads="1"/>
            </p:cNvSpPr>
            <p:nvPr/>
          </p:nvSpPr>
          <p:spPr bwMode="auto">
            <a:xfrm>
              <a:off x="1497633" y="4077072"/>
              <a:ext cx="38068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</a:pPr>
              <a:endParaRPr lang="es-ES" sz="14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0" name="Rectangle 4"/>
            <p:cNvSpPr txBox="1">
              <a:spLocks noChangeArrowheads="1"/>
            </p:cNvSpPr>
            <p:nvPr/>
          </p:nvSpPr>
          <p:spPr bwMode="auto">
            <a:xfrm>
              <a:off x="785243" y="6072147"/>
              <a:ext cx="3806825" cy="642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7325" indent="-187325" fontAlgn="auto">
                <a:spcBef>
                  <a:spcPct val="20000"/>
                </a:spcBef>
                <a:spcAft>
                  <a:spcPts val="0"/>
                </a:spcAft>
                <a:buClr>
                  <a:srgbClr val="D6EF2C"/>
                </a:buClr>
                <a:buFontTx/>
                <a:buChar char="&gt;"/>
                <a:defRPr/>
              </a:pPr>
              <a:endParaRPr lang="es-ES" sz="1400" kern="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6627" name="25 Rectángulo"/>
          <p:cNvSpPr>
            <a:spLocks noChangeArrowheads="1"/>
          </p:cNvSpPr>
          <p:nvPr/>
        </p:nvSpPr>
        <p:spPr bwMode="auto">
          <a:xfrm>
            <a:off x="1692275" y="3716338"/>
            <a:ext cx="4752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ja-JP" sz="3200" b="1">
              <a:solidFill>
                <a:schemeClr val="bg1"/>
              </a:solidFill>
            </a:endParaRPr>
          </a:p>
          <a:p>
            <a:endParaRPr lang="es-ES" altLang="ja-JP" sz="3200" b="1">
              <a:solidFill>
                <a:schemeClr val="bg1"/>
              </a:solidFill>
            </a:endParaRPr>
          </a:p>
          <a:p>
            <a:endParaRPr lang="es-ES" altLang="ja-JP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Calendario</a:t>
            </a:r>
            <a:br>
              <a:rPr lang="es-ES" sz="2800" b="1" dirty="0"/>
            </a:br>
            <a:br>
              <a:rPr lang="es-ES" sz="2800" b="1" dirty="0"/>
            </a:br>
            <a:r>
              <a:rPr lang="es-ES" sz="2800" b="1" i="1" dirty="0">
                <a:solidFill>
                  <a:srgbClr val="C00000"/>
                </a:solidFill>
              </a:rPr>
              <a:t> </a:t>
            </a:r>
            <a:r>
              <a:rPr lang="es-ES" sz="2800" b="1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endParaRPr lang="es-ES" dirty="0"/>
          </a:p>
          <a:p>
            <a:pPr lvl="2"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6385065"/>
              </p:ext>
            </p:extLst>
          </p:nvPr>
        </p:nvGraphicFramePr>
        <p:xfrm>
          <a:off x="179512" y="1124744"/>
          <a:ext cx="871296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viktor orban">
            <a:extLst>
              <a:ext uri="{FF2B5EF4-FFF2-40B4-BE49-F238E27FC236}">
                <a16:creationId xmlns:a16="http://schemas.microsoft.com/office/drawing/2014/main" id="{1E8695E3-FE43-4304-90E3-3AA09EF4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99" y="1543646"/>
            <a:ext cx="993417" cy="13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presidente de polonia">
            <a:extLst>
              <a:ext uri="{FF2B5EF4-FFF2-40B4-BE49-F238E27FC236}">
                <a16:creationId xmlns:a16="http://schemas.microsoft.com/office/drawing/2014/main" id="{E0860108-D1AC-430E-8586-37E9D3D6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26" y="3607435"/>
            <a:ext cx="1080762" cy="139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esultado de imagen de emigrantes">
            <a:extLst>
              <a:ext uri="{FF2B5EF4-FFF2-40B4-BE49-F238E27FC236}">
                <a16:creationId xmlns:a16="http://schemas.microsoft.com/office/drawing/2014/main" id="{63298D69-C56B-4B1F-97CF-759BA6A654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8" descr="Resultado de imagen de emigrantes">
            <a:extLst>
              <a:ext uri="{FF2B5EF4-FFF2-40B4-BE49-F238E27FC236}">
                <a16:creationId xmlns:a16="http://schemas.microsoft.com/office/drawing/2014/main" id="{96578E97-34DB-42C5-9ECA-F8FCC40434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Resultado de imagen de emigrantes">
            <a:extLst>
              <a:ext uri="{FF2B5EF4-FFF2-40B4-BE49-F238E27FC236}">
                <a16:creationId xmlns:a16="http://schemas.microsoft.com/office/drawing/2014/main" id="{457944CB-7BE1-49F8-AA8E-72B5D44D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1" y="3713993"/>
            <a:ext cx="1364201" cy="9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brexit">
            <a:extLst>
              <a:ext uri="{FF2B5EF4-FFF2-40B4-BE49-F238E27FC236}">
                <a16:creationId xmlns:a16="http://schemas.microsoft.com/office/drawing/2014/main" id="{F321480E-A904-40EC-8048-666DD3C2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" y="2047764"/>
            <a:ext cx="2267744" cy="113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Resultado de imagen de terrorismo">
            <a:extLst>
              <a:ext uri="{FF2B5EF4-FFF2-40B4-BE49-F238E27FC236}">
                <a16:creationId xmlns:a16="http://schemas.microsoft.com/office/drawing/2014/main" id="{F767F47F-7053-4C64-B187-7275818239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0" name="Picture 16" descr="Resultado de imagen de terrorismo">
            <a:extLst>
              <a:ext uri="{FF2B5EF4-FFF2-40B4-BE49-F238E27FC236}">
                <a16:creationId xmlns:a16="http://schemas.microsoft.com/office/drawing/2014/main" id="{49927DEF-BC57-4F3F-8F4C-5BFF40B2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62" y="3365612"/>
            <a:ext cx="1080120" cy="8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de trump">
            <a:extLst>
              <a:ext uri="{FF2B5EF4-FFF2-40B4-BE49-F238E27FC236}">
                <a16:creationId xmlns:a16="http://schemas.microsoft.com/office/drawing/2014/main" id="{188F4759-0223-4469-B994-4F518EBD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70" y="427003"/>
            <a:ext cx="1370637" cy="7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de putin">
            <a:extLst>
              <a:ext uri="{FF2B5EF4-FFF2-40B4-BE49-F238E27FC236}">
                <a16:creationId xmlns:a16="http://schemas.microsoft.com/office/drawing/2014/main" id="{A8C34C6B-7E3A-4124-8990-24743035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01" y="1398934"/>
            <a:ext cx="1418194" cy="13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de erdogan">
            <a:extLst>
              <a:ext uri="{FF2B5EF4-FFF2-40B4-BE49-F238E27FC236}">
                <a16:creationId xmlns:a16="http://schemas.microsoft.com/office/drawing/2014/main" id="{A657C7AF-0A32-4DFC-9130-C16D4A29E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45" y="325990"/>
            <a:ext cx="1297667" cy="118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n de mercosur">
            <a:extLst>
              <a:ext uri="{FF2B5EF4-FFF2-40B4-BE49-F238E27FC236}">
                <a16:creationId xmlns:a16="http://schemas.microsoft.com/office/drawing/2014/main" id="{8558904D-042B-485D-80AE-329131E3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04" y="4885583"/>
            <a:ext cx="1027348" cy="66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6" descr="Resultado de imagen de japon">
            <a:extLst>
              <a:ext uri="{FF2B5EF4-FFF2-40B4-BE49-F238E27FC236}">
                <a16:creationId xmlns:a16="http://schemas.microsoft.com/office/drawing/2014/main" id="{685A131D-259B-4ACE-A3BE-CB7C8FA91C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28" descr="Resultado de imagen de japon">
            <a:extLst>
              <a:ext uri="{FF2B5EF4-FFF2-40B4-BE49-F238E27FC236}">
                <a16:creationId xmlns:a16="http://schemas.microsoft.com/office/drawing/2014/main" id="{269D4261-426B-439A-99AC-55ADE60064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54" name="Picture 30" descr="Imagen relacionada">
            <a:extLst>
              <a:ext uri="{FF2B5EF4-FFF2-40B4-BE49-F238E27FC236}">
                <a16:creationId xmlns:a16="http://schemas.microsoft.com/office/drawing/2014/main" id="{86FECA43-39ED-4982-8EEB-0A2FEE48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17" y="3226282"/>
            <a:ext cx="1524413" cy="8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esultado de imagen de cop21">
            <a:extLst>
              <a:ext uri="{FF2B5EF4-FFF2-40B4-BE49-F238E27FC236}">
                <a16:creationId xmlns:a16="http://schemas.microsoft.com/office/drawing/2014/main" id="{7AE7A85B-8D65-4B0E-98B2-68D2D3E4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98" y="4777242"/>
            <a:ext cx="1672969" cy="9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Resultado de imagen de OBJETIVOS DE DESARROLLO SOSTENIBLE">
            <a:extLst>
              <a:ext uri="{FF2B5EF4-FFF2-40B4-BE49-F238E27FC236}">
                <a16:creationId xmlns:a16="http://schemas.microsoft.com/office/drawing/2014/main" id="{3E6E580E-6989-4EC7-87B8-70179DE3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34" y="3219276"/>
            <a:ext cx="1811958" cy="113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Resultado de imagen de DEFENSA ue">
            <a:extLst>
              <a:ext uri="{FF2B5EF4-FFF2-40B4-BE49-F238E27FC236}">
                <a16:creationId xmlns:a16="http://schemas.microsoft.com/office/drawing/2014/main" id="{0A9F9824-768E-447E-8CA6-2021F0EE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77" y="4616201"/>
            <a:ext cx="1394361" cy="12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Resultado de imagen de PRESUPUESTO UE 2021-2027">
            <a:extLst>
              <a:ext uri="{FF2B5EF4-FFF2-40B4-BE49-F238E27FC236}">
                <a16:creationId xmlns:a16="http://schemas.microsoft.com/office/drawing/2014/main" id="{57BD81F6-BFBF-47A7-8DEA-0582B82E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09" y="829331"/>
            <a:ext cx="1562099" cy="10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77F931F-8FAD-47F0-B152-E198E4A19037}"/>
              </a:ext>
            </a:extLst>
          </p:cNvPr>
          <p:cNvSpPr/>
          <p:nvPr/>
        </p:nvSpPr>
        <p:spPr>
          <a:xfrm>
            <a:off x="1259632" y="154013"/>
            <a:ext cx="2491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Condicionantes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68535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D81DE-5824-438C-A6C2-B2F2FFD9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MFP UE 2021-2027. Impacto en la PAC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9EC034C-FFF3-4137-A7ED-D72523E6A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052736"/>
            <a:ext cx="8956501" cy="4032448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B18C91C-8C84-4FFD-B037-0DB5D53BC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1746"/>
              </p:ext>
            </p:extLst>
          </p:nvPr>
        </p:nvGraphicFramePr>
        <p:xfrm>
          <a:off x="899592" y="5188024"/>
          <a:ext cx="68644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106">
                  <a:extLst>
                    <a:ext uri="{9D8B030D-6E8A-4147-A177-3AD203B41FA5}">
                      <a16:colId xmlns:a16="http://schemas.microsoft.com/office/drawing/2014/main" val="777891519"/>
                    </a:ext>
                  </a:extLst>
                </a:gridCol>
                <a:gridCol w="1716106">
                  <a:extLst>
                    <a:ext uri="{9D8B030D-6E8A-4147-A177-3AD203B41FA5}">
                      <a16:colId xmlns:a16="http://schemas.microsoft.com/office/drawing/2014/main" val="4117190435"/>
                    </a:ext>
                  </a:extLst>
                </a:gridCol>
                <a:gridCol w="1716106">
                  <a:extLst>
                    <a:ext uri="{9D8B030D-6E8A-4147-A177-3AD203B41FA5}">
                      <a16:colId xmlns:a16="http://schemas.microsoft.com/office/drawing/2014/main" val="2592144492"/>
                    </a:ext>
                  </a:extLst>
                </a:gridCol>
                <a:gridCol w="1716106">
                  <a:extLst>
                    <a:ext uri="{9D8B030D-6E8A-4147-A177-3AD203B41FA5}">
                      <a16:colId xmlns:a16="http://schemas.microsoft.com/office/drawing/2014/main" val="2865675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España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Pagos Directos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Desarrollo Rural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Otros elementos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9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</a:rPr>
                        <a:t>-3,5%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</a:rPr>
                        <a:t>-15,3%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</a:rPr>
                        <a:t>-1,9%</a:t>
                      </a:r>
                    </a:p>
                  </a:txBody>
                  <a:tcPr>
                    <a:solidFill>
                      <a:srgbClr val="BE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509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9891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12958-02B8-40AA-9E43-9EADDD4B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Prioridades de la nueva PAC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F3728-9C91-4BE4-B897-900FF433E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974"/>
            <a:ext cx="8424936" cy="4608289"/>
          </a:xfrm>
        </p:spPr>
        <p:txBody>
          <a:bodyPr/>
          <a:lstStyle/>
          <a:p>
            <a:endParaRPr lang="es-ES" sz="2000" b="1" dirty="0"/>
          </a:p>
          <a:p>
            <a:r>
              <a:rPr lang="es-ES" sz="2000" b="1" dirty="0"/>
              <a:t>Simplificación y modernización</a:t>
            </a:r>
            <a:r>
              <a:rPr lang="es-ES" sz="1800" b="1" dirty="0"/>
              <a:t>.</a:t>
            </a:r>
          </a:p>
          <a:p>
            <a:pPr lvl="1"/>
            <a:r>
              <a:rPr lang="es-ES" sz="1800" dirty="0"/>
              <a:t>Mayor </a:t>
            </a:r>
            <a:r>
              <a:rPr lang="es-ES" sz="1800" b="1" dirty="0">
                <a:solidFill>
                  <a:srgbClr val="C00000"/>
                </a:solidFill>
              </a:rPr>
              <a:t>subsidiarieda</a:t>
            </a:r>
            <a:r>
              <a:rPr lang="es-ES" sz="1800" dirty="0"/>
              <a:t>d y un modelo de gestión basado en el </a:t>
            </a:r>
            <a:r>
              <a:rPr lang="es-ES" sz="1800" b="1" dirty="0">
                <a:solidFill>
                  <a:srgbClr val="768600"/>
                </a:solidFill>
              </a:rPr>
              <a:t>rendimiento</a:t>
            </a:r>
            <a:r>
              <a:rPr lang="es-ES" sz="1800" dirty="0"/>
              <a:t>. </a:t>
            </a:r>
          </a:p>
          <a:p>
            <a:r>
              <a:rPr lang="es-ES" sz="2000" b="1" dirty="0"/>
              <a:t>Apoyo a una agricultura basada en el conocimiento</a:t>
            </a:r>
            <a:r>
              <a:rPr lang="es-ES" sz="1800" b="1" dirty="0"/>
              <a:t>. </a:t>
            </a:r>
          </a:p>
          <a:p>
            <a:pPr lvl="1"/>
            <a:r>
              <a:rPr lang="es-ES" sz="1800" dirty="0"/>
              <a:t>Fortalecer la </a:t>
            </a:r>
            <a:r>
              <a:rPr lang="es-ES" sz="1800" b="1" dirty="0">
                <a:solidFill>
                  <a:srgbClr val="768600"/>
                </a:solidFill>
              </a:rPr>
              <a:t>innovación</a:t>
            </a:r>
            <a:r>
              <a:rPr lang="es-ES" sz="1800" dirty="0"/>
              <a:t>, la transmisión del conocimiento y su aplicación en las explotaciones.</a:t>
            </a:r>
          </a:p>
          <a:p>
            <a:r>
              <a:rPr lang="es-ES" sz="2000" b="1" dirty="0"/>
              <a:t>Objetivos más ambiciosos en materia de medioambiente</a:t>
            </a:r>
            <a:r>
              <a:rPr lang="es-ES" sz="1800" b="1" dirty="0"/>
              <a:t>. </a:t>
            </a:r>
          </a:p>
          <a:p>
            <a:pPr lvl="1"/>
            <a:r>
              <a:rPr lang="es-ES" sz="1800" b="1" dirty="0">
                <a:solidFill>
                  <a:srgbClr val="768600"/>
                </a:solidFill>
              </a:rPr>
              <a:t>Reforzar las medidas medioambientales y de acción por el clima </a:t>
            </a:r>
            <a:r>
              <a:rPr lang="es-ES" sz="1800" dirty="0"/>
              <a:t>para conseguir los objetivos marcados por COP 21 y ODS de Naciones Unidas. </a:t>
            </a:r>
          </a:p>
          <a:p>
            <a:r>
              <a:rPr lang="es-ES" sz="2000" b="1" dirty="0"/>
              <a:t>Un distribución de las ayudas más justas entre Estados miembros y agricultores</a:t>
            </a:r>
            <a:r>
              <a:rPr lang="es-ES" sz="1800" b="1" dirty="0"/>
              <a:t>.  </a:t>
            </a:r>
          </a:p>
          <a:p>
            <a:pPr lvl="1"/>
            <a:r>
              <a:rPr lang="es-ES" sz="1800" b="1" dirty="0">
                <a:solidFill>
                  <a:srgbClr val="C00000"/>
                </a:solidFill>
              </a:rPr>
              <a:t>Convergencia</a:t>
            </a:r>
            <a:r>
              <a:rPr lang="es-ES" sz="1800" dirty="0"/>
              <a:t> externa e interna. 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7119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951FC-3FF5-4F92-AD6B-7C3DE9F2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y marco reglamentario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532C18-B3E6-4C6D-B3B3-5AA33FD6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974"/>
            <a:ext cx="8496944" cy="4752306"/>
          </a:xfrm>
        </p:spPr>
        <p:txBody>
          <a:bodyPr/>
          <a:lstStyle/>
          <a:p>
            <a:r>
              <a:rPr lang="es-ES" sz="1800" b="1" dirty="0"/>
              <a:t>Mantenimiento de la arquitectura en pilares</a:t>
            </a:r>
            <a:r>
              <a:rPr lang="es-ES" sz="1600" b="1" dirty="0"/>
              <a:t>. </a:t>
            </a:r>
          </a:p>
          <a:p>
            <a:pPr lvl="1"/>
            <a:r>
              <a:rPr lang="es-ES" b="1" dirty="0">
                <a:solidFill>
                  <a:srgbClr val="0070C0"/>
                </a:solidFill>
              </a:rPr>
              <a:t>1º Pilar: </a:t>
            </a:r>
            <a:r>
              <a:rPr lang="es-ES" dirty="0"/>
              <a:t>Ayudas Directas y Medidas de mercado. Financiado 100% UE. </a:t>
            </a:r>
          </a:p>
          <a:p>
            <a:pPr lvl="1"/>
            <a:r>
              <a:rPr lang="es-ES" b="1" dirty="0">
                <a:solidFill>
                  <a:srgbClr val="FFC000"/>
                </a:solidFill>
              </a:rPr>
              <a:t>2º Pilar </a:t>
            </a:r>
            <a:r>
              <a:rPr lang="es-ES" dirty="0"/>
              <a:t>Desarrollo Rural. Cofinanciado UE-EM. </a:t>
            </a:r>
          </a:p>
          <a:p>
            <a:pPr marL="571500" lvl="1" indent="0">
              <a:buNone/>
            </a:pPr>
            <a:endParaRPr lang="es-ES" dirty="0"/>
          </a:p>
          <a:p>
            <a:r>
              <a:rPr lang="es-ES" sz="1800" b="1" dirty="0"/>
              <a:t>Cambio en la gestión no en las intervenciones/medidas</a:t>
            </a:r>
            <a:r>
              <a:rPr lang="es-ES" sz="1600" b="1" dirty="0"/>
              <a:t>. </a:t>
            </a:r>
          </a:p>
          <a:p>
            <a:pPr lvl="1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 Planes Estratégicos PAC (PE-PAC)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s-ES" dirty="0"/>
              <a:t>Ayudas directas e intervenciones sectoriales. </a:t>
            </a:r>
          </a:p>
          <a:p>
            <a:pPr lvl="2"/>
            <a:r>
              <a:rPr lang="es-ES" dirty="0"/>
              <a:t>Desarrollo Rural. </a:t>
            </a:r>
          </a:p>
          <a:p>
            <a:pPr lvl="1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 de modificación de la OCM-Única</a:t>
            </a:r>
          </a:p>
          <a:p>
            <a:pPr lvl="2"/>
            <a:r>
              <a:rPr lang="es-ES" dirty="0"/>
              <a:t>Traspaso reglamentación sectorial a PE-PAC</a:t>
            </a:r>
          </a:p>
          <a:p>
            <a:pPr lvl="2"/>
            <a:r>
              <a:rPr lang="es-ES" dirty="0"/>
              <a:t>Modificación determinados aspectos del vino. </a:t>
            </a:r>
          </a:p>
          <a:p>
            <a:pPr lvl="2"/>
            <a:r>
              <a:rPr lang="es-ES" dirty="0"/>
              <a:t>Simplificación del régimen DOP-IG, incluyendo al vino. </a:t>
            </a:r>
          </a:p>
          <a:p>
            <a:pPr lvl="2"/>
            <a:r>
              <a:rPr lang="es-ES" dirty="0"/>
              <a:t>Adaptar definición subvención a la exportación OMC. </a:t>
            </a:r>
          </a:p>
          <a:p>
            <a:pPr lvl="2"/>
            <a:r>
              <a:rPr lang="es-ES" dirty="0"/>
              <a:t>Eliminar disposiciones obsoletas (azúcar). </a:t>
            </a:r>
          </a:p>
          <a:p>
            <a:pPr lvl="1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 Horizontal.</a:t>
            </a:r>
          </a:p>
          <a:p>
            <a:pPr lvl="2"/>
            <a:r>
              <a:rPr lang="es-ES" dirty="0"/>
              <a:t>SIGPAC, controles, sanciones, liquidación de cuentas, auditorias. </a:t>
            </a:r>
          </a:p>
          <a:p>
            <a:pPr lvl="2"/>
            <a:r>
              <a:rPr lang="es-ES" dirty="0"/>
              <a:t>Adaptarlo al nuevo régimen por rendimiento.  </a:t>
            </a:r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1"/>
            <a:endParaRPr lang="es-ES" dirty="0"/>
          </a:p>
          <a:p>
            <a:pPr lvl="2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51434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E26A4-9BA9-4B6C-A083-F6783CE1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ESTRATÉGICOS PAC (PE-PAC)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Ámbito, objetivos e indicadores.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4801CC-4F2C-4FC2-AA05-8F92659D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8259514" cy="4896543"/>
          </a:xfrm>
        </p:spPr>
        <p:txBody>
          <a:bodyPr>
            <a:normAutofit lnSpcReduction="10000"/>
          </a:bodyPr>
          <a:lstStyle/>
          <a:p>
            <a:r>
              <a:rPr lang="es-ES" sz="1800" b="1" dirty="0"/>
              <a:t>Ámbito.</a:t>
            </a:r>
          </a:p>
          <a:p>
            <a:pPr lvl="1"/>
            <a:r>
              <a:rPr lang="es-ES" dirty="0"/>
              <a:t>FEAGA y FEADER e indicadores conexos.</a:t>
            </a:r>
          </a:p>
          <a:p>
            <a:pPr lvl="1"/>
            <a:r>
              <a:rPr lang="es-ES" dirty="0"/>
              <a:t>Intervenciones y requisitos básicos para alcanzar los objetivos. </a:t>
            </a:r>
          </a:p>
          <a:p>
            <a:pPr lvl="2"/>
            <a:r>
              <a:rPr lang="es-ES" i="1" dirty="0">
                <a:solidFill>
                  <a:srgbClr val="C00000"/>
                </a:solidFill>
              </a:rPr>
              <a:t>Clave en el desarrollo del modelo de subsidiariedad. </a:t>
            </a:r>
          </a:p>
          <a:p>
            <a:pPr lvl="1"/>
            <a:r>
              <a:rPr lang="es-ES" dirty="0"/>
              <a:t>Contenido de los PE-PAC.</a:t>
            </a:r>
          </a:p>
          <a:p>
            <a:pPr lvl="1"/>
            <a:r>
              <a:rPr lang="es-ES" dirty="0"/>
              <a:t>Coordinación y Gobernanza. </a:t>
            </a:r>
          </a:p>
          <a:p>
            <a:pPr marL="571500" lvl="1" indent="0">
              <a:buNone/>
            </a:pPr>
            <a:endParaRPr lang="es-ES" dirty="0"/>
          </a:p>
          <a:p>
            <a:r>
              <a:rPr lang="es-ES" sz="1800" b="1" dirty="0"/>
              <a:t>Objetivos</a:t>
            </a:r>
          </a:p>
          <a:p>
            <a:pPr lvl="1"/>
            <a:r>
              <a:rPr lang="es-ES" b="1" dirty="0"/>
              <a:t>Generales</a:t>
            </a:r>
            <a:r>
              <a:rPr lang="es-ES" dirty="0"/>
              <a:t>.</a:t>
            </a:r>
          </a:p>
          <a:p>
            <a:pPr lvl="2"/>
            <a:r>
              <a:rPr lang="es-ES" dirty="0"/>
              <a:t>Sector agrícola inteligente, resistente y diversificado. </a:t>
            </a:r>
          </a:p>
          <a:p>
            <a:pPr lvl="2"/>
            <a:r>
              <a:rPr lang="es-ES" dirty="0"/>
              <a:t>Medioambiente y acción por el clima. </a:t>
            </a:r>
          </a:p>
          <a:p>
            <a:pPr lvl="2"/>
            <a:r>
              <a:rPr lang="es-ES" dirty="0"/>
              <a:t>Fortalecer tejido socio-económico en la zonas rurales.</a:t>
            </a:r>
          </a:p>
          <a:p>
            <a:pPr lvl="1"/>
            <a:r>
              <a:rPr lang="es-ES" b="1" dirty="0"/>
              <a:t>Específicos.</a:t>
            </a:r>
          </a:p>
          <a:p>
            <a:pPr lvl="2"/>
            <a:r>
              <a:rPr lang="es-ES" dirty="0"/>
              <a:t>Renta,  resiliencia, mercado, competitividad, cadena, transformación energética, agua, suelo, aire, ecosistema, paisajes, jóvenes, desarrollo empresarial en zonas rurales, empleo, alimentación y salud.</a:t>
            </a:r>
          </a:p>
          <a:p>
            <a:pPr lvl="1"/>
            <a:r>
              <a:rPr lang="es-ES" b="1" dirty="0"/>
              <a:t>Indicadores. </a:t>
            </a:r>
            <a:r>
              <a:rPr lang="es-ES" dirty="0"/>
              <a:t>Evaluación de la consecución de objetivos. </a:t>
            </a:r>
          </a:p>
          <a:p>
            <a:pPr lvl="2"/>
            <a:r>
              <a:rPr lang="es-ES" dirty="0"/>
              <a:t>Realización.</a:t>
            </a:r>
          </a:p>
          <a:p>
            <a:pPr lvl="2"/>
            <a:r>
              <a:rPr lang="es-ES" dirty="0"/>
              <a:t>Resultado.</a:t>
            </a:r>
          </a:p>
          <a:p>
            <a:pPr lvl="2"/>
            <a:r>
              <a:rPr lang="es-ES" dirty="0"/>
              <a:t>Impacto. </a:t>
            </a:r>
          </a:p>
          <a:p>
            <a:pPr lvl="2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49859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F97D59A-47C1-4C7E-80D2-8AB9015D4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52736"/>
            <a:ext cx="828092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073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lantilla capitulo">
  <a:themeElements>
    <a:clrScheme name="plantilla capitu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 capitul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plantilla capi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apitu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apitu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apitu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apitu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apitu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apitu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apitu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apitu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apitu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apitu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apitu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 interior 1">
  <a:themeElements>
    <a:clrScheme name="plantilla interior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 interior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plantilla interior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interior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interior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interior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interior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interior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terior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terior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terior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terior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terior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terior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Rafa:Users:51:Desktop:power point CCAE:plantillas:contra 2.pot</Template>
  <TotalTime>5907</TotalTime>
  <Words>2540</Words>
  <Application>Microsoft Office PowerPoint</Application>
  <PresentationFormat>Presentación en pantalla (4:3)</PresentationFormat>
  <Paragraphs>444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plantilla capitulo</vt:lpstr>
      <vt:lpstr>plantilla interior 1</vt:lpstr>
      <vt:lpstr>  Madrid 6 de Julio de 2018  </vt:lpstr>
      <vt:lpstr>Presentación de PowerPoint</vt:lpstr>
      <vt:lpstr>Calendario    </vt:lpstr>
      <vt:lpstr>Presentación de PowerPoint</vt:lpstr>
      <vt:lpstr>MFP UE 2021-2027. Impacto en la PAC</vt:lpstr>
      <vt:lpstr>Prioridades de la nueva PAC</vt:lpstr>
      <vt:lpstr>Estructura y marco reglamentario</vt:lpstr>
      <vt:lpstr>PLANES ESTRATÉGICOS PAC (PE-PAC) Ámbito, objetivos e indicadores. </vt:lpstr>
      <vt:lpstr>Presentación de PowerPoint</vt:lpstr>
      <vt:lpstr>PE-PAC Requisitos comunes a todas las intervenciones</vt:lpstr>
      <vt:lpstr>Pagos Directos</vt:lpstr>
      <vt:lpstr>Ayudas Disociadas</vt:lpstr>
      <vt:lpstr>Ayudas Asociadas</vt:lpstr>
      <vt:lpstr>Estructura PD: 2015 Vs 2021</vt:lpstr>
      <vt:lpstr>Regímenes Sectoriales </vt:lpstr>
      <vt:lpstr>Programas Operativos en otros sectores. </vt:lpstr>
      <vt:lpstr>Desarrollo Rural</vt:lpstr>
      <vt:lpstr>Disposiciones financieras</vt:lpstr>
      <vt:lpstr>Presentación de PowerPoint</vt:lpstr>
      <vt:lpstr>PE-PAC</vt:lpstr>
      <vt:lpstr>Planes Estratégicos</vt:lpstr>
      <vt:lpstr>Coordinación y Gobernanza</vt:lpstr>
      <vt:lpstr>OCM Única</vt:lpstr>
      <vt:lpstr>Posición de Cooperativas Agro-alimentarias de España Una PAC para fortalecer el proyecto europeo.</vt:lpstr>
      <vt:lpstr>Posicionamiento preliminar sobre propuestas Enmiendas a preparar ya acordadas de posiciones anteriores o decididas por los CS </vt:lpstr>
      <vt:lpstr>Conclusiones </vt:lpstr>
      <vt:lpstr>Presentación de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 .</dc:creator>
  <cp:lastModifiedBy>Gabriel Trenzado</cp:lastModifiedBy>
  <cp:revision>470</cp:revision>
  <dcterms:created xsi:type="dcterms:W3CDTF">2009-02-13T07:20:01Z</dcterms:created>
  <dcterms:modified xsi:type="dcterms:W3CDTF">2018-07-17T09:29:25Z</dcterms:modified>
</cp:coreProperties>
</file>